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8.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Lst>
  <p:sldSz cy="6858000" cx="12192000"/>
  <p:notesSz cx="6858000" cy="9144000"/>
  <p:embeddedFontLst>
    <p:embeddedFont>
      <p:font typeface="Robo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37" roundtripDataSignature="AMtx7mjaKl5yRWsQ28mXfkOE2WaNv32ar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2" name="César Sandoval Ruiz"/>
  <p:cmAuthor clrIdx="1" id="1" initials="" lastIdx="9" name="Damián Villaseñor Amador"/>
  <p:cmAuthor clrIdx="2" id="2" initials="" lastIdx="1" name="Guadalupe López Nav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C80165E-7EDC-4E4E-8489-9BF520D09D41}">
  <a:tblStyle styleId="{1C80165E-7EDC-4E4E-8489-9BF520D09D4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commentAuthors" Target="commentAuthors.xml"/><Relationship Id="rId6" Type="http://schemas.openxmlformats.org/officeDocument/2006/relationships/slideMaster" Target="slideMasters/slideMaster1.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font" Target="fonts/Roboto-regular.fntdata"/><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font" Target="fonts/Roboto-italic.fntdata"/><Relationship Id="rId12" Type="http://schemas.openxmlformats.org/officeDocument/2006/relationships/slide" Target="slides/slide5.xml"/><Relationship Id="rId34" Type="http://schemas.openxmlformats.org/officeDocument/2006/relationships/font" Target="fonts/Roboto-bold.fntdata"/><Relationship Id="rId15" Type="http://schemas.openxmlformats.org/officeDocument/2006/relationships/slide" Target="slides/slide8.xml"/><Relationship Id="rId37" Type="http://customschemas.google.com/relationships/presentationmetadata" Target="metadata"/><Relationship Id="rId14" Type="http://schemas.openxmlformats.org/officeDocument/2006/relationships/slide" Target="slides/slide7.xml"/><Relationship Id="rId36" Type="http://schemas.openxmlformats.org/officeDocument/2006/relationships/font" Target="fonts/Roboto-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11-22T00:00:44.848">
    <p:pos x="3633" y="573"/>
    <p:text>Damian, esta vivo en sabado de borrachos</p:text>
    <p:extLst>
      <p:ext uri="{C676402C-5697-4E1C-873F-D02D1690AC5C}">
        <p15:threadingInfo timeZoneBias="0"/>
      </p:ext>
      <p:ext uri="http://customooxmlschemas.google.com/">
        <go:slidesCustomData xmlns:go="http://customooxmlschemas.google.com/" commentPostId="AAAAHTNnUB8"/>
      </p:ext>
    </p:extLst>
  </p:cm>
  <p:cm authorId="1" idx="1" dt="2020-11-21T23:58:43.241">
    <p:pos x="3633" y="573"/>
    <p:text>Así es, hay ventajas en ser abstemio</p:text>
    <p:extLst>
      <p:ext uri="{C676402C-5697-4E1C-873F-D02D1690AC5C}">
        <p15:threadingInfo timeZoneBias="0">
          <p15:parentCm authorId="0" idx="1"/>
        </p15:threadingInfo>
      </p:ext>
      <p:ext uri="http://customooxmlschemas.google.com/">
        <go:slidesCustomData xmlns:go="http://customooxmlschemas.google.com/" commentPostId="AAAAHTNnUCE"/>
      </p:ext>
    </p:extLst>
  </p:cm>
  <p:cm authorId="0" idx="2" dt="2020-11-21T23:58:56.875">
    <p:pos x="3633" y="573"/>
    <p:text>https://www.nature.com/articles/s41598-020-69858-3}</p:text>
    <p:extLst>
      <p:ext uri="{C676402C-5697-4E1C-873F-D02D1690AC5C}">
        <p15:threadingInfo timeZoneBias="0">
          <p15:parentCm authorId="0" idx="1"/>
        </p15:threadingInfo>
      </p:ext>
      <p:ext uri="http://customooxmlschemas.google.com/">
        <go:slidesCustomData xmlns:go="http://customooxmlschemas.google.com/" commentPostId="AAAAHTNnUCI"/>
      </p:ext>
    </p:extLst>
  </p:cm>
  <p:cm authorId="1" idx="2" dt="2020-11-22T00:00:28.704">
    <p:pos x="3633" y="573"/>
    <p:text>A perfecto, también lo agregaré a la introducción</p:text>
    <p:extLst>
      <p:ext uri="{C676402C-5697-4E1C-873F-D02D1690AC5C}">
        <p15:threadingInfo timeZoneBias="0">
          <p15:parentCm authorId="0" idx="1"/>
        </p15:threadingInfo>
      </p:ext>
      <p:ext uri="http://customooxmlschemas.google.com/">
        <go:slidesCustomData xmlns:go="http://customooxmlschemas.google.com/" commentPostId="AAAAHTNnUCM"/>
      </p:ext>
    </p:extLst>
  </p:cm>
  <p:cm authorId="0" idx="3" dt="2020-11-22T00:00:44.848">
    <p:pos x="3633" y="573"/>
    <p:text>vientos</p:text>
    <p:extLst>
      <p:ext uri="{C676402C-5697-4E1C-873F-D02D1690AC5C}">
        <p15:threadingInfo timeZoneBias="0">
          <p15:parentCm authorId="0" idx="1"/>
        </p15:threadingInfo>
      </p:ext>
      <p:ext uri="http://customooxmlschemas.google.com/">
        <go:slidesCustomData xmlns:go="http://customooxmlschemas.google.com/" commentPostId="AAAAHTNnUCQ"/>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3" dt="2020-11-22T01:00:14.150">
    <p:pos x="408" y="838"/>
    <p:text>No sabemos como medir el cambio de dieta (la "preferencia" como lo llamó Romeo). Siento que es arriesgado decir que vamos a inferir si el cambio de dieta se da por el recambio en la diversidad de huéspedes... Ahorita que lo pienso, ni siquiera es recambio, es una simple diferencia (disminución o aumento de los mismos huéspedes)</p:text>
    <p:extLst>
      <p:ext uri="{C676402C-5697-4E1C-873F-D02D1690AC5C}">
        <p15:threadingInfo timeZoneBias="0"/>
      </p:ext>
      <p:ext uri="http://customooxmlschemas.google.com/">
        <go:slidesCustomData xmlns:go="http://customooxmlschemas.google.com/" commentPostId="AAAAHTNnUDs"/>
      </p:ext>
    </p:extLst>
  </p:cm>
  <p:cm authorId="1" idx="4" dt="2020-11-22T00:53:40.259">
    <p:pos x="408" y="838"/>
    <p:text>Hay algunos cuantos que son diferentes entre silvestre y antropizado, pero no todos.</p:text>
    <p:extLst>
      <p:ext uri="{C676402C-5697-4E1C-873F-D02D1690AC5C}">
        <p15:threadingInfo timeZoneBias="0">
          <p15:parentCm authorId="1" idx="3"/>
        </p15:threadingInfo>
      </p:ext>
      <p:ext uri="http://customooxmlschemas.google.com/">
        <go:slidesCustomData xmlns:go="http://customooxmlschemas.google.com/" commentPostId="AAAAHTNnUEs"/>
      </p:ext>
    </p:extLst>
  </p:cm>
  <p:cm authorId="0" idx="4" dt="2020-11-22T00:59:23.163">
    <p:pos x="408" y="838"/>
    <p:text>Ok, inferir si esta muy arriesgado
Podría quedar así:
General:
Identificar cuales son los huéspedes de los mosquitos en América
Particulares:
Identificar si el cambio de dieta en mosquitos es a partir del recambio de diversidad de huéspedes entre ambientes antropizados y silvestres
Reconocer los lugares en los que falta investigación de huéspedes de mosquitos en América
Establecer si el diseño experimental de las investigaciones permiten determinar qué mosquitos persisten a lo largo de un gradiente de antropización y ver si sus huéspedes cambian</p:text>
    <p:extLst>
      <p:ext uri="{C676402C-5697-4E1C-873F-D02D1690AC5C}">
        <p15:threadingInfo timeZoneBias="0">
          <p15:parentCm authorId="1" idx="3"/>
        </p15:threadingInfo>
      </p:ext>
      <p:ext uri="http://customooxmlschemas.google.com/">
        <go:slidesCustomData xmlns:go="http://customooxmlschemas.google.com/" commentPostId="AAAAHTNnUE0"/>
      </p:ext>
    </p:extLst>
  </p:cm>
  <p:cm authorId="1" idx="5" dt="2020-11-22T01:00:14.150">
    <p:pos x="408" y="838"/>
    <p:text>Vientos, gracias.</p:text>
    <p:extLst>
      <p:ext uri="{C676402C-5697-4E1C-873F-D02D1690AC5C}">
        <p15:threadingInfo timeZoneBias="0">
          <p15:parentCm authorId="1" idx="3"/>
        </p15:threadingInfo>
      </p:ext>
      <p:ext uri="http://customooxmlschemas.google.com/">
        <go:slidesCustomData xmlns:go="http://customooxmlschemas.google.com/" commentPostId="AAAAHTNnUE4"/>
      </p:ext>
    </p:extLs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0-11-22T00:43:56.605">
    <p:pos x="408" y="1249"/>
    <p:text>esta diapositiva se puede evitar, pensando que les saldrá del "corazón" el porque de este trabajo :)</p:text>
    <p:extLst>
      <p:ext uri="{C676402C-5697-4E1C-873F-D02D1690AC5C}">
        <p15:threadingInfo timeZoneBias="0"/>
      </p:ext>
      <p:ext uri="http://customooxmlschemas.google.com/">
        <go:slidesCustomData xmlns:go="http://customooxmlschemas.google.com/" commentPostId="AAAAHTNnUEI"/>
      </p:ext>
    </p:extLst>
  </p:cm>
  <p:cm authorId="1" idx="6" dt="2020-11-22T00:42:13.913">
    <p:pos x="408" y="1249"/>
    <p:text>Es decir, no necesitamos ponerla en una diapositiva por que su contenido lo vamos a decir durante el transcurso de la presentación, ¿cierto?</p:text>
    <p:extLst>
      <p:ext uri="{C676402C-5697-4E1C-873F-D02D1690AC5C}">
        <p15:threadingInfo timeZoneBias="0">
          <p15:parentCm authorId="0" idx="5"/>
        </p15:threadingInfo>
      </p:ext>
      <p:ext uri="http://customooxmlschemas.google.com/">
        <go:slidesCustomData xmlns:go="http://customooxmlschemas.google.com/" commentPostId="AAAAHTNnUEM"/>
      </p:ext>
    </p:extLst>
  </p:cm>
  <p:cm authorId="0" idx="6" dt="2020-11-22T00:43:56.605">
    <p:pos x="408" y="1249"/>
    <p:text>si</p:text>
    <p:extLst>
      <p:ext uri="{C676402C-5697-4E1C-873F-D02D1690AC5C}">
        <p15:threadingInfo timeZoneBias="0">
          <p15:parentCm authorId="0" idx="5"/>
        </p15:threadingInfo>
      </p:ext>
      <p:ext uri="http://customooxmlschemas.google.com/">
        <go:slidesCustomData xmlns:go="http://customooxmlschemas.google.com/" commentPostId="AAAAHTNnUEY"/>
      </p:ext>
    </p:extLs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7" dt="2020-11-22T00:51:44.917">
    <p:pos x="408" y="1019"/>
    <p:text>Más adelante podríamos explorar si una prueba que se llama ANOSIM se podría aplicar para los datos</p:text>
    <p:extLst>
      <p:ext uri="{C676402C-5697-4E1C-873F-D02D1690AC5C}">
        <p15:threadingInfo timeZoneBias="0"/>
      </p:ext>
      <p:ext uri="http://customooxmlschemas.google.com/">
        <go:slidesCustomData xmlns:go="http://customooxmlschemas.google.com/" commentPostId="AAAAHTNnUDI"/>
      </p:ext>
    </p:extLst>
  </p:cm>
  <p:cm authorId="1" idx="7" dt="2020-11-22T00:22:45.495">
    <p:pos x="408" y="1019"/>
    <p:text>Analysis of similarities is a non-parametric statistical test widely used in the field of ecology.</p:text>
    <p:extLst>
      <p:ext uri="{C676402C-5697-4E1C-873F-D02D1690AC5C}">
        <p15:threadingInfo timeZoneBias="0">
          <p15:parentCm authorId="0" idx="7"/>
        </p15:threadingInfo>
      </p:ext>
      <p:ext uri="http://customooxmlschemas.google.com/">
        <go:slidesCustomData xmlns:go="http://customooxmlschemas.google.com/" commentPostId="AAAAHTNnUDQ"/>
      </p:ext>
    </p:extLst>
  </p:cm>
  <p:cm authorId="0" idx="8" dt="2020-11-22T00:34:31.090">
    <p:pos x="408" y="1019"/>
    <p:text>Simon, por ahí debo tener un script, lo busco y se los paso</p:text>
    <p:extLst>
      <p:ext uri="{C676402C-5697-4E1C-873F-D02D1690AC5C}">
        <p15:threadingInfo timeZoneBias="0">
          <p15:parentCm authorId="0" idx="7"/>
        </p15:threadingInfo>
      </p:ext>
      <p:ext uri="http://customooxmlschemas.google.com/">
        <go:slidesCustomData xmlns:go="http://customooxmlschemas.google.com/" commentPostId="AAAAHTNnUD4"/>
      </p:ext>
    </p:extLst>
  </p:cm>
  <p:cm authorId="1" idx="8" dt="2020-11-22T00:35:46.766">
    <p:pos x="408" y="1019"/>
    <p:text>Otra duda: para muchos mosquitos no hay manera de sacarles medidas de dispersión (sd, se, IC) por que sólo cuentan con una o dos observaciones. Por lo tanto no podemos trazar los "típicos" intervalos de confianza que van arriba de las gráficas de barras. De ahí que las barras sean el máximo de huéspedes (no el promedio).</p:text>
    <p:extLst>
      <p:ext uri="{C676402C-5697-4E1C-873F-D02D1690AC5C}">
        <p15:threadingInfo timeZoneBias="0">
          <p15:parentCm authorId="0" idx="7"/>
        </p15:threadingInfo>
      </p:ext>
      <p:ext uri="http://customooxmlschemas.google.com/">
        <go:slidesCustomData xmlns:go="http://customooxmlschemas.google.com/" commentPostId="AAAAHTNnUEA"/>
      </p:ext>
    </p:extLst>
  </p:cm>
  <p:cm authorId="0" idx="9" dt="2020-11-22T00:51:44.917">
    <p:pos x="408" y="1019"/>
    <p:text>Ni modo es lo que hay, por el momento y tal vez así se quede</p:text>
    <p:extLst>
      <p:ext uri="{C676402C-5697-4E1C-873F-D02D1690AC5C}">
        <p15:threadingInfo timeZoneBias="0">
          <p15:parentCm authorId="0" idx="7"/>
        </p15:threadingInfo>
      </p:ext>
      <p:ext uri="http://customooxmlschemas.google.com/">
        <go:slidesCustomData xmlns:go="http://customooxmlschemas.google.com/" commentPostId="AAAAHTNnUEk"/>
      </p:ext>
    </p:extLs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1" dt="2020-11-22T02:20:32.635">
    <p:pos x="3794" y="737"/>
    <p:text>Sorry, sigo sin poder saber cómo cambiarle los colores a los puntos :S. En lo que investigo dejo el mapa más reciente</p:text>
    <p:extLst>
      <p:ext uri="{C676402C-5697-4E1C-873F-D02D1690AC5C}">
        <p15:threadingInfo timeZoneBias="0"/>
      </p:ext>
      <p:ext uri="http://customooxmlschemas.google.com/">
        <go:slidesCustomData xmlns:go="http://customooxmlschemas.google.com/" commentPostId="AAAAHSsbZ4Q"/>
      </p:ext>
    </p:extLs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0" dt="2020-11-22T01:34:29.324">
    <p:pos x="784" y="108"/>
    <p:text>Recuerden mencionar en algunos casos los huéspedes, ya sea a nivel especifico o a nivel supraespecifico</p:text>
    <p:extLst>
      <p:ext uri="{C676402C-5697-4E1C-873F-D02D1690AC5C}">
        <p15:threadingInfo timeZoneBias="0"/>
      </p:ext>
      <p:ext uri="http://customooxmlschemas.google.com/">
        <go:slidesCustomData xmlns:go="http://customooxmlschemas.google.com/" commentPostId="AAAAHTNnUGE"/>
      </p:ext>
    </p:extLst>
  </p:cm>
  <p:cm authorId="1" idx="9" dt="2020-11-22T01:34:29.324">
    <p:pos x="784" y="108"/>
    <p:text>Claro, podríamos hacerlo en otra gráfica para no apelmazar mucha información en uno solo</p:text>
    <p:extLst>
      <p:ext uri="{C676402C-5697-4E1C-873F-D02D1690AC5C}">
        <p15:threadingInfo timeZoneBias="0">
          <p15:parentCm authorId="0" idx="10"/>
        </p15:threadingInfo>
      </p:ext>
      <p:ext uri="http://customooxmlschemas.google.com/">
        <go:slidesCustomData xmlns:go="http://customooxmlschemas.google.com/" commentPostId="AAAAHTNnUGI"/>
      </p:ext>
    </p:extLs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1" dt="2020-11-22T00:30:53.169">
    <p:pos x="4888" y="167"/>
    <p:text>están chidas las gráficas de barras, pero yo estoy topo y las letrillas son minúsculas</p:text>
    <p:extLst>
      <p:ext uri="{C676402C-5697-4E1C-873F-D02D1690AC5C}">
        <p15:threadingInfo timeZoneBias="0"/>
      </p:ext>
      <p:ext uri="http://customooxmlschemas.google.com/">
        <go:slidesCustomData xmlns:go="http://customooxmlschemas.google.com/" commentPostId="AAAAHTNnUD0"/>
      </p:ext>
    </p:extLst>
  </p:cm>
</p:cmLst>
</file>

<file path=ppt/comments/comment8.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2" dt="2020-11-22T00:38:04.595">
    <p:pos x="370" y="95"/>
    <p:text>También considerar que la inclusión de herramientas como la biología molecular en Latinoamérica esta empezando a aplicarse, aunque sigue siendo difícil de costear</p:text>
    <p:extLst>
      <p:ext uri="{C676402C-5697-4E1C-873F-D02D1690AC5C}">
        <p15:threadingInfo timeZoneBias="0"/>
      </p:ext>
      <p:ext uri="http://customooxmlschemas.google.com/">
        <go:slidesCustomData xmlns:go="http://customooxmlschemas.google.com/" commentPostId="AAAAHTNnUEE"/>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ab6d79b091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ab6d79b0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a98cdf218a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a98cdf218a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ab6d79b091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gab6d79b091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ab6d79b091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ab6d79b09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ac7c0e1cb0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ac7c0e1cb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a98cdf218a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ga98cdf218a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latin typeface="Avenir"/>
                <a:ea typeface="Avenir"/>
                <a:cs typeface="Avenir"/>
                <a:sym typeface="Avenir"/>
              </a:rPr>
              <a:t>De 188 artículos recuperados sólo se utilizaron 21 por cumplir con los criterios de búsqueda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a25bce9f06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a25bce9f0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a2ffe3f8c6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a2ffe3f8c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Culex erraticus, el mosquito con la abundancia de huéspedes mayor fue reportado en un estudio llevado a cabo en el parque nacional de Tuskegee, Alabama, EUA por Burkett-Cadena y colaboradores en 2011. Burkett-Cadena utilizó datos de un estudio de 7 años de duración, por lo que esto puede explicar porqué se registraron tantos huéspedes para Culex erraticus. </a:t>
            </a:r>
            <a:endParaRPr/>
          </a:p>
          <a:p>
            <a:pPr indent="0" lvl="0" marL="0" rtl="0" algn="l">
              <a:spcBef>
                <a:spcPts val="0"/>
              </a:spcBef>
              <a:spcAft>
                <a:spcPts val="0"/>
              </a:spcAft>
              <a:buNone/>
            </a:pPr>
            <a:r>
              <a:rPr lang="es-MX"/>
              <a:t>Burkett-Cadena y colaboradores demostraron que los patrones de alimentación de los mosquitos muestreados coinciden con los tiempos de reproducción y crianza de sus huéspedes. </a:t>
            </a:r>
            <a:endParaRPr/>
          </a:p>
          <a:p>
            <a:pPr indent="0" lvl="0" marL="0" rtl="0" algn="l">
              <a:spcBef>
                <a:spcPts val="0"/>
              </a:spcBef>
              <a:spcAft>
                <a:spcPts val="0"/>
              </a:spcAft>
              <a:buNone/>
            </a:pPr>
            <a:r>
              <a:rPr lang="es-MX"/>
              <a:t>Culex erraticus es un mosquito generalista oportunista de acuerdo con Mendenhall y colaboradores en 2012, los huéspedes predominantes del mosquito son aves (57%), mamíferos (31%) y reptiles (7%).</a:t>
            </a:r>
            <a:endParaRPr/>
          </a:p>
          <a:p>
            <a:pPr indent="0" lvl="0" marL="0" rtl="0" algn="l">
              <a:spcBef>
                <a:spcPts val="0"/>
              </a:spcBef>
              <a:spcAft>
                <a:spcPts val="0"/>
              </a:spcAft>
              <a:buNone/>
            </a:pPr>
            <a:r>
              <a:rPr lang="es-MX"/>
              <a:t>Culex erraticus se sabe puede transmitir el virus de la encefalitis equina del este (EEEV), la encefalitis de St. Louis y el virus del oeste del Nilo (Mendenhall et al., 2012).</a:t>
            </a:r>
            <a:endParaRPr/>
          </a:p>
          <a:p>
            <a:pPr indent="0" lvl="0" marL="0" rtl="0" algn="l">
              <a:spcBef>
                <a:spcPts val="0"/>
              </a:spcBef>
              <a:spcAft>
                <a:spcPts val="0"/>
              </a:spcAft>
              <a:buNone/>
            </a:pPr>
            <a:r>
              <a:t/>
            </a:r>
            <a:endParaRPr/>
          </a:p>
          <a:p>
            <a:pPr indent="0" lvl="0" marL="0" rtl="0" algn="l">
              <a:spcBef>
                <a:spcPts val="0"/>
              </a:spcBef>
              <a:spcAft>
                <a:spcPts val="0"/>
              </a:spcAft>
              <a:buNone/>
            </a:pPr>
            <a:r>
              <a:rPr lang="es-MX"/>
              <a:t>Los 32 huéspedes registrados para Culex pipiens fueron en el estudio de Hamer y colaboradores en 2009, quienes dirigieron su muestreo hacia mosquitos que pudieran transmitir el virus del oeste del Nilo. Culex pipiens es una especie ornitofílica, pero Hamer registró huéspedes mamíferos (gatos, mapaches, perros, humanos, zarigüeyas, ardillas grises y venados cola blanca).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ac7c0e1cb0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ac7c0e1cb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Culex erraticus, el mosquito con la abundancia de huéspedes mayor fue reportado en un estudio llevado a cabo en el parque nacional de Tuskegee, Alabama, EUA por Burkett-Cadena y colaboradores en 2011. Burkett-Cadena utilizó datos de un estudio de 7 años de duración, por lo que esto puede explicar porqué se registraron tantos huéspedes para Culex erraticus. </a:t>
            </a:r>
            <a:endParaRPr/>
          </a:p>
          <a:p>
            <a:pPr indent="0" lvl="0" marL="0" rtl="0" algn="l">
              <a:spcBef>
                <a:spcPts val="0"/>
              </a:spcBef>
              <a:spcAft>
                <a:spcPts val="0"/>
              </a:spcAft>
              <a:buNone/>
            </a:pPr>
            <a:r>
              <a:rPr lang="es-MX"/>
              <a:t>Burkett-Cadena y colaboradores demostraron que los patrones de alimentación de los mosquitos muestreados coinciden con los tiempos de reproducción y crianza de sus huéspedes. </a:t>
            </a:r>
            <a:endParaRPr/>
          </a:p>
          <a:p>
            <a:pPr indent="0" lvl="0" marL="0" rtl="0" algn="l">
              <a:spcBef>
                <a:spcPts val="0"/>
              </a:spcBef>
              <a:spcAft>
                <a:spcPts val="0"/>
              </a:spcAft>
              <a:buNone/>
            </a:pPr>
            <a:r>
              <a:rPr lang="es-MX"/>
              <a:t>Culex erraticus es un mosquito generalista oportunista de acuerdo con Mendenhall y colaboradores en 2012, los huéspedes predominantes del mosquito son aves (57%), mamíferos (31%) y reptiles (7%).</a:t>
            </a:r>
            <a:endParaRPr/>
          </a:p>
          <a:p>
            <a:pPr indent="0" lvl="0" marL="0" rtl="0" algn="l">
              <a:spcBef>
                <a:spcPts val="0"/>
              </a:spcBef>
              <a:spcAft>
                <a:spcPts val="0"/>
              </a:spcAft>
              <a:buNone/>
            </a:pPr>
            <a:r>
              <a:rPr lang="es-MX"/>
              <a:t>Culex erraticus se sabe puede transmitir el virus de la encefalitis equina del este (EEEV), la encefalitis de St. Louis y el virus del oeste del Nilo (Mendenhall et al., 2012).</a:t>
            </a:r>
            <a:endParaRPr/>
          </a:p>
          <a:p>
            <a:pPr indent="0" lvl="0" marL="0" rtl="0" algn="l">
              <a:spcBef>
                <a:spcPts val="0"/>
              </a:spcBef>
              <a:spcAft>
                <a:spcPts val="0"/>
              </a:spcAft>
              <a:buNone/>
            </a:pPr>
            <a:r>
              <a:t/>
            </a:r>
            <a:endParaRPr/>
          </a:p>
          <a:p>
            <a:pPr indent="0" lvl="0" marL="0" rtl="0" algn="l">
              <a:spcBef>
                <a:spcPts val="0"/>
              </a:spcBef>
              <a:spcAft>
                <a:spcPts val="0"/>
              </a:spcAft>
              <a:buNone/>
            </a:pPr>
            <a:r>
              <a:rPr lang="es-MX"/>
              <a:t>Los 32 huéspedes registrados para Culex pipiens fueron en el estudio de Hamer y colaboradores en 2009, quienes dirigieron su muestreo hacia mosquitos que pudieran transmitir el virus del oeste del Nilo. Culex pipiens es una especie ornitofílica, pero Hamer registró huéspedes mamíferos (gatos, mapaches, perros, humanos, zarigüeyas, ardillas grises y venados cola blanca).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ac7c0e1cb0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ac7c0e1cb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Culex erraticus, el mosquito con la abundancia de huéspedes mayor fue reportado en un estudio llevado a cabo en el parque nacional de Tuskegee, Alabama, EUA por Burkett-Cadena y colaboradores en 2011. Burkett-Cadena utilizó datos de un estudio de 7 años de duración, por lo que esto puede explicar porqué se registraron tantos huéspedes para Culex erraticus. </a:t>
            </a:r>
            <a:endParaRPr/>
          </a:p>
          <a:p>
            <a:pPr indent="0" lvl="0" marL="0" rtl="0" algn="l">
              <a:spcBef>
                <a:spcPts val="0"/>
              </a:spcBef>
              <a:spcAft>
                <a:spcPts val="0"/>
              </a:spcAft>
              <a:buNone/>
            </a:pPr>
            <a:r>
              <a:rPr lang="es-MX"/>
              <a:t>Burkett-Cadena y colaboradores demostraron que los patrones de alimentación de los mosquitos muestreados coinciden con los tiempos de reproducción y crianza de sus huéspedes. </a:t>
            </a:r>
            <a:endParaRPr/>
          </a:p>
          <a:p>
            <a:pPr indent="0" lvl="0" marL="0" rtl="0" algn="l">
              <a:spcBef>
                <a:spcPts val="0"/>
              </a:spcBef>
              <a:spcAft>
                <a:spcPts val="0"/>
              </a:spcAft>
              <a:buNone/>
            </a:pPr>
            <a:r>
              <a:rPr lang="es-MX"/>
              <a:t>Culex erraticus es un mosquito generalista oportunista de acuerdo con Mendenhall y colaboradores en 2012, los huéspedes predominantes del mosquito son aves (57%), mamíferos (31%) y reptiles (7%).</a:t>
            </a:r>
            <a:endParaRPr/>
          </a:p>
          <a:p>
            <a:pPr indent="0" lvl="0" marL="0" rtl="0" algn="l">
              <a:spcBef>
                <a:spcPts val="0"/>
              </a:spcBef>
              <a:spcAft>
                <a:spcPts val="0"/>
              </a:spcAft>
              <a:buNone/>
            </a:pPr>
            <a:r>
              <a:rPr lang="es-MX"/>
              <a:t>Culex erraticus se sabe puede transmitir el virus de la encefalitis equina del este (EEEV), la encefalitis de St. Louis y el virus del oeste del Nilo (Mendenhall et al., 2012).</a:t>
            </a:r>
            <a:endParaRPr/>
          </a:p>
          <a:p>
            <a:pPr indent="0" lvl="0" marL="0" rtl="0" algn="l">
              <a:spcBef>
                <a:spcPts val="0"/>
              </a:spcBef>
              <a:spcAft>
                <a:spcPts val="0"/>
              </a:spcAft>
              <a:buNone/>
            </a:pPr>
            <a:r>
              <a:t/>
            </a:r>
            <a:endParaRPr/>
          </a:p>
          <a:p>
            <a:pPr indent="0" lvl="0" marL="0" rtl="0" algn="l">
              <a:spcBef>
                <a:spcPts val="0"/>
              </a:spcBef>
              <a:spcAft>
                <a:spcPts val="0"/>
              </a:spcAft>
              <a:buNone/>
            </a:pPr>
            <a:r>
              <a:rPr lang="es-MX"/>
              <a:t>Los 32 huéspedes registrados para Culex pipiens fueron en el estudio de Hamer y colaboradores en 2009, quienes dirigieron su muestreo hacia mosquitos que pudieran transmitir el virus del oeste del Nilo. Culex pipiens es una especie ornitofílica, pero Hamer registró huéspedes mamíferos (gatos, mapaches, perros, humanos, zarigüeyas, ardillas grises y venados cola blanca).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c7c0e1cb0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ac7c0e1cb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Culex erraticus, el mosquito con la abundancia de huéspedes mayor fue reportado en un estudio llevado a cabo en el parque nacional de Tuskegee, Alabama, EUA por Burkett-Cadena y colaboradores en 2011. Burkett-Cadena utilizó datos de un estudio de 7 años de duración, por lo que esto puede explicar porqué se registraron tantos huéspedes para Culex erraticus. </a:t>
            </a:r>
            <a:endParaRPr/>
          </a:p>
          <a:p>
            <a:pPr indent="0" lvl="0" marL="0" rtl="0" algn="l">
              <a:spcBef>
                <a:spcPts val="0"/>
              </a:spcBef>
              <a:spcAft>
                <a:spcPts val="0"/>
              </a:spcAft>
              <a:buNone/>
            </a:pPr>
            <a:r>
              <a:rPr lang="es-MX"/>
              <a:t>Burkett-Cadena y colaboradores demostraron que los patrones de alimentación de los mosquitos muestreados coinciden con los tiempos de reproducción y crianza de sus huéspedes. </a:t>
            </a:r>
            <a:endParaRPr/>
          </a:p>
          <a:p>
            <a:pPr indent="0" lvl="0" marL="0" rtl="0" algn="l">
              <a:spcBef>
                <a:spcPts val="0"/>
              </a:spcBef>
              <a:spcAft>
                <a:spcPts val="0"/>
              </a:spcAft>
              <a:buNone/>
            </a:pPr>
            <a:r>
              <a:rPr lang="es-MX"/>
              <a:t>Culex erraticus es un mosquito generalista oportunista de acuerdo con Mendenhall y colaboradores en 2012, los huéspedes predominantes del mosquito son aves (57%), mamíferos (31%) y reptiles (7%).</a:t>
            </a:r>
            <a:endParaRPr/>
          </a:p>
          <a:p>
            <a:pPr indent="0" lvl="0" marL="0" rtl="0" algn="l">
              <a:spcBef>
                <a:spcPts val="0"/>
              </a:spcBef>
              <a:spcAft>
                <a:spcPts val="0"/>
              </a:spcAft>
              <a:buNone/>
            </a:pPr>
            <a:r>
              <a:rPr lang="es-MX"/>
              <a:t>Culex erraticus se sabe puede transmitir el virus de la encefalitis equina del este (EEEV), la encefalitis de St. Louis y el virus del oeste del Nilo (Mendenhall et al., 2012).</a:t>
            </a:r>
            <a:endParaRPr/>
          </a:p>
          <a:p>
            <a:pPr indent="0" lvl="0" marL="0" rtl="0" algn="l">
              <a:spcBef>
                <a:spcPts val="0"/>
              </a:spcBef>
              <a:spcAft>
                <a:spcPts val="0"/>
              </a:spcAft>
              <a:buNone/>
            </a:pPr>
            <a:r>
              <a:t/>
            </a:r>
            <a:endParaRPr/>
          </a:p>
          <a:p>
            <a:pPr indent="0" lvl="0" marL="0" rtl="0" algn="l">
              <a:spcBef>
                <a:spcPts val="0"/>
              </a:spcBef>
              <a:spcAft>
                <a:spcPts val="0"/>
              </a:spcAft>
              <a:buNone/>
            </a:pPr>
            <a:r>
              <a:rPr lang="es-MX"/>
              <a:t>Los 32 huéspedes registrados para Culex pipiens fueron en el estudio de Hamer y colaboradores en 2009, quienes dirigieron su muestreo hacia mosquitos que pudieran transmitir el virus del oeste del Nilo. Culex pipiens es una especie ornitofílica, pero Hamer registró huéspedes mamíferos (gatos, mapaches, perros, humanos, zarigüeyas, ardillas grises y venados cola blanca).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ab6d79b091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ab6d79b09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ac7c0e1cb0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ac7c0e1cb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Culex erraticus, el mosquito con la abundancia de huéspedes mayor fue reportado en un estudio llevado a cabo en el parque nacional de Tuskegee, Alabama, EUA por Burkett-Cadena y colaboradores en 2011. Burkett-Cadena utilizó datos de un estudio de 7 años de duración, por lo que esto puede explicar porqué se registraron tantos huéspedes para Culex erraticus. </a:t>
            </a:r>
            <a:endParaRPr/>
          </a:p>
          <a:p>
            <a:pPr indent="0" lvl="0" marL="0" rtl="0" algn="l">
              <a:spcBef>
                <a:spcPts val="0"/>
              </a:spcBef>
              <a:spcAft>
                <a:spcPts val="0"/>
              </a:spcAft>
              <a:buNone/>
            </a:pPr>
            <a:r>
              <a:rPr lang="es-MX"/>
              <a:t>Burkett-Cadena y colaboradores demostraron que los patrones de alimentación de los mosquitos muestreados coinciden con los tiempos de reproducción y crianza de sus huéspedes. </a:t>
            </a:r>
            <a:endParaRPr/>
          </a:p>
          <a:p>
            <a:pPr indent="0" lvl="0" marL="0" rtl="0" algn="l">
              <a:spcBef>
                <a:spcPts val="0"/>
              </a:spcBef>
              <a:spcAft>
                <a:spcPts val="0"/>
              </a:spcAft>
              <a:buNone/>
            </a:pPr>
            <a:r>
              <a:rPr lang="es-MX"/>
              <a:t>Culex erraticus es un mosquito generalista oportunista de acuerdo con Mendenhall y colaboradores en 2012, los huéspedes predominantes del mosquito son aves (57%), mamíferos (31%) y reptiles (7%).</a:t>
            </a:r>
            <a:endParaRPr/>
          </a:p>
          <a:p>
            <a:pPr indent="0" lvl="0" marL="0" rtl="0" algn="l">
              <a:spcBef>
                <a:spcPts val="0"/>
              </a:spcBef>
              <a:spcAft>
                <a:spcPts val="0"/>
              </a:spcAft>
              <a:buNone/>
            </a:pPr>
            <a:r>
              <a:rPr lang="es-MX"/>
              <a:t>Culex erraticus se sabe puede transmitir el virus de la encefalitis equina del este (EEEV), la encefalitis de St. Louis y el virus del oeste del Nilo (Mendenhall et al., 2012).</a:t>
            </a:r>
            <a:endParaRPr/>
          </a:p>
          <a:p>
            <a:pPr indent="0" lvl="0" marL="0" rtl="0" algn="l">
              <a:spcBef>
                <a:spcPts val="0"/>
              </a:spcBef>
              <a:spcAft>
                <a:spcPts val="0"/>
              </a:spcAft>
              <a:buNone/>
            </a:pPr>
            <a:r>
              <a:t/>
            </a:r>
            <a:endParaRPr/>
          </a:p>
          <a:p>
            <a:pPr indent="0" lvl="0" marL="0" rtl="0" algn="l">
              <a:spcBef>
                <a:spcPts val="0"/>
              </a:spcBef>
              <a:spcAft>
                <a:spcPts val="0"/>
              </a:spcAft>
              <a:buNone/>
            </a:pPr>
            <a:r>
              <a:rPr lang="es-MX"/>
              <a:t>Los 32 huéspedes registrados para Culex pipiens fueron en el estudio de Hamer y colaboradores en 2009, quienes dirigieron su muestreo hacia mosquitos que pudieran transmitir el virus del oeste del Nilo. Culex pipiens es una especie ornitofílica, pero Hamer registró huéspedes mamíferos (gatos, mapaches, perros, humanos, zarigüeyas, ardillas grises y venados cola blanca).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ac7c0e1cb0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ac7c0e1cb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a25bce9f06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a25bce9f0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a25bce9f06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a25bce9f0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a25bce9f06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a25bce9f0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a26d6e3d03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a26d6e3d0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a4d991166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ga4d991166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ac7c0e1cb0_1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ac7c0e1cb0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ac7c0e1cb0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ac7c0e1cb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25bce9f0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25bce9f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a25bce9f06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a25bce9f0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ab6d79b091_0_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ab6d79b091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ab6d79b091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ab6d79b0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7"/>
          <p:cNvSpPr/>
          <p:nvPr/>
        </p:nvSpPr>
        <p:spPr>
          <a:xfrm>
            <a:off x="0" y="0"/>
            <a:ext cx="12188952"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3" name="Google Shape;13;p7"/>
          <p:cNvSpPr txBox="1"/>
          <p:nvPr>
            <p:ph type="ctrTitle"/>
          </p:nvPr>
        </p:nvSpPr>
        <p:spPr>
          <a:xfrm>
            <a:off x="649224" y="749808"/>
            <a:ext cx="10552176" cy="355701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rgbClr val="FFFFFF"/>
              </a:buClr>
              <a:buSzPts val="8800"/>
              <a:buFont typeface="Avenir"/>
              <a:buNone/>
              <a:defRPr sz="88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7"/>
          <p:cNvSpPr txBox="1"/>
          <p:nvPr>
            <p:ph idx="1" type="subTitle"/>
          </p:nvPr>
        </p:nvSpPr>
        <p:spPr>
          <a:xfrm>
            <a:off x="649224" y="4315968"/>
            <a:ext cx="10552176" cy="128016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1000"/>
              </a:spcBef>
              <a:spcAft>
                <a:spcPts val="0"/>
              </a:spcAft>
              <a:buClr>
                <a:srgbClr val="FFFFFF"/>
              </a:buClr>
              <a:buSzPts val="2800"/>
              <a:buNone/>
              <a:defRPr b="1" sz="2800">
                <a:solidFill>
                  <a:srgbClr val="FFFFFF"/>
                </a:solidFill>
              </a:defRPr>
            </a:lvl1pPr>
            <a:lvl2pPr lvl="1" algn="ctr">
              <a:lnSpc>
                <a:spcPct val="110000"/>
              </a:lnSpc>
              <a:spcBef>
                <a:spcPts val="500"/>
              </a:spcBef>
              <a:spcAft>
                <a:spcPts val="0"/>
              </a:spcAft>
              <a:buClr>
                <a:schemeClr val="dk1"/>
              </a:buClr>
              <a:buSzPts val="20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 name="Google Shape;15;p7"/>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7"/>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7"/>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9" name="Shape 69"/>
        <p:cNvGrpSpPr/>
        <p:nvPr/>
      </p:nvGrpSpPr>
      <p:grpSpPr>
        <a:xfrm>
          <a:off x="0" y="0"/>
          <a:ext cx="0" cy="0"/>
          <a:chOff x="0" y="0"/>
          <a:chExt cx="0" cy="0"/>
        </a:xfrm>
      </p:grpSpPr>
      <p:sp>
        <p:nvSpPr>
          <p:cNvPr id="70" name="Google Shape;70;p16"/>
          <p:cNvSpPr txBox="1"/>
          <p:nvPr>
            <p:ph type="title"/>
          </p:nvPr>
        </p:nvSpPr>
        <p:spPr>
          <a:xfrm>
            <a:off x="649224" y="365124"/>
            <a:ext cx="10552176" cy="149961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6"/>
          <p:cNvSpPr txBox="1"/>
          <p:nvPr>
            <p:ph idx="1" type="body"/>
          </p:nvPr>
        </p:nvSpPr>
        <p:spPr>
          <a:xfrm rot="5400000">
            <a:off x="3826764" y="-1193292"/>
            <a:ext cx="4197096" cy="10552176"/>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 name="Google Shape;72;p16"/>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6"/>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6"/>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5" name="Shape 75"/>
        <p:cNvGrpSpPr/>
        <p:nvPr/>
      </p:nvGrpSpPr>
      <p:grpSpPr>
        <a:xfrm>
          <a:off x="0" y="0"/>
          <a:ext cx="0" cy="0"/>
          <a:chOff x="0" y="0"/>
          <a:chExt cx="0" cy="0"/>
        </a:xfrm>
      </p:grpSpPr>
      <p:sp>
        <p:nvSpPr>
          <p:cNvPr id="76" name="Google Shape;76;p17"/>
          <p:cNvSpPr txBox="1"/>
          <p:nvPr>
            <p:ph type="title"/>
          </p:nvPr>
        </p:nvSpPr>
        <p:spPr>
          <a:xfrm rot="5400000">
            <a:off x="7133431" y="1956594"/>
            <a:ext cx="5811838" cy="26289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 name="Google Shape;78;p17"/>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7"/>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7"/>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8" name="Shape 18"/>
        <p:cNvGrpSpPr/>
        <p:nvPr/>
      </p:nvGrpSpPr>
      <p:grpSpPr>
        <a:xfrm>
          <a:off x="0" y="0"/>
          <a:ext cx="0" cy="0"/>
          <a:chOff x="0" y="0"/>
          <a:chExt cx="0" cy="0"/>
        </a:xfrm>
      </p:grpSpPr>
      <p:sp>
        <p:nvSpPr>
          <p:cNvPr id="19" name="Google Shape;19;p8"/>
          <p:cNvSpPr txBox="1"/>
          <p:nvPr>
            <p:ph type="title"/>
          </p:nvPr>
        </p:nvSpPr>
        <p:spPr>
          <a:xfrm>
            <a:off x="649224" y="365124"/>
            <a:ext cx="10552176" cy="149961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8"/>
          <p:cNvSpPr txBox="1"/>
          <p:nvPr>
            <p:ph idx="1" type="body"/>
          </p:nvPr>
        </p:nvSpPr>
        <p:spPr>
          <a:xfrm>
            <a:off x="649224" y="1984248"/>
            <a:ext cx="10552176" cy="4197096"/>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8"/>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8"/>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8"/>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9"/>
          <p:cNvSpPr txBox="1"/>
          <p:nvPr>
            <p:ph type="title"/>
          </p:nvPr>
        </p:nvSpPr>
        <p:spPr>
          <a:xfrm>
            <a:off x="649224" y="1709738"/>
            <a:ext cx="10552176"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6000"/>
              <a:buFont typeface="Avenir"/>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9"/>
          <p:cNvSpPr txBox="1"/>
          <p:nvPr>
            <p:ph idx="1" type="body"/>
          </p:nvPr>
        </p:nvSpPr>
        <p:spPr>
          <a:xfrm>
            <a:off x="649224" y="4589463"/>
            <a:ext cx="10552176"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Clr>
                <a:schemeClr val="dk1"/>
              </a:buClr>
              <a:buSzPts val="2400"/>
              <a:buNone/>
              <a:defRPr sz="2400">
                <a:solidFill>
                  <a:schemeClr val="dk1"/>
                </a:solidFill>
              </a:defRPr>
            </a:lvl1pPr>
            <a:lvl2pPr indent="-228600" lvl="1" marL="914400" algn="l">
              <a:lnSpc>
                <a:spcPct val="110000"/>
              </a:lnSpc>
              <a:spcBef>
                <a:spcPts val="500"/>
              </a:spcBef>
              <a:spcAft>
                <a:spcPts val="0"/>
              </a:spcAft>
              <a:buClr>
                <a:srgbClr val="888888"/>
              </a:buClr>
              <a:buSzPts val="2000"/>
              <a:buNone/>
              <a:defRPr sz="2000">
                <a:solidFill>
                  <a:srgbClr val="888888"/>
                </a:solidFill>
              </a:defRPr>
            </a:lvl2pPr>
            <a:lvl3pPr indent="-228600" lvl="2" marL="1371600" algn="l">
              <a:lnSpc>
                <a:spcPct val="110000"/>
              </a:lnSpc>
              <a:spcBef>
                <a:spcPts val="500"/>
              </a:spcBef>
              <a:spcAft>
                <a:spcPts val="0"/>
              </a:spcAft>
              <a:buClr>
                <a:srgbClr val="888888"/>
              </a:buClr>
              <a:buSzPts val="1800"/>
              <a:buNone/>
              <a:defRPr sz="1800">
                <a:solidFill>
                  <a:srgbClr val="888888"/>
                </a:solidFill>
              </a:defRPr>
            </a:lvl3pPr>
            <a:lvl4pPr indent="-228600" lvl="3" marL="1828800" algn="l">
              <a:lnSpc>
                <a:spcPct val="110000"/>
              </a:lnSpc>
              <a:spcBef>
                <a:spcPts val="500"/>
              </a:spcBef>
              <a:spcAft>
                <a:spcPts val="0"/>
              </a:spcAft>
              <a:buClr>
                <a:srgbClr val="888888"/>
              </a:buClr>
              <a:buSzPts val="1600"/>
              <a:buNone/>
              <a:defRPr sz="1600">
                <a:solidFill>
                  <a:srgbClr val="888888"/>
                </a:solidFill>
              </a:defRPr>
            </a:lvl4pPr>
            <a:lvl5pPr indent="-228600" lvl="4" marL="2286000" algn="l">
              <a:lnSpc>
                <a:spcPct val="11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7" name="Google Shape;27;p9"/>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9"/>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9"/>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0" name="Shape 30"/>
        <p:cNvGrpSpPr/>
        <p:nvPr/>
      </p:nvGrpSpPr>
      <p:grpSpPr>
        <a:xfrm>
          <a:off x="0" y="0"/>
          <a:ext cx="0" cy="0"/>
          <a:chOff x="0" y="0"/>
          <a:chExt cx="0" cy="0"/>
        </a:xfrm>
      </p:grpSpPr>
      <p:sp>
        <p:nvSpPr>
          <p:cNvPr id="31" name="Google Shape;31;p10"/>
          <p:cNvSpPr txBox="1"/>
          <p:nvPr>
            <p:ph type="title"/>
          </p:nvPr>
        </p:nvSpPr>
        <p:spPr>
          <a:xfrm>
            <a:off x="649224" y="365124"/>
            <a:ext cx="10552176" cy="149961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0"/>
          <p:cNvSpPr txBox="1"/>
          <p:nvPr>
            <p:ph idx="1" type="body"/>
          </p:nvPr>
        </p:nvSpPr>
        <p:spPr>
          <a:xfrm>
            <a:off x="649224" y="2029968"/>
            <a:ext cx="5120640" cy="4142232"/>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0"/>
          <p:cNvSpPr txBox="1"/>
          <p:nvPr>
            <p:ph idx="2" type="body"/>
          </p:nvPr>
        </p:nvSpPr>
        <p:spPr>
          <a:xfrm>
            <a:off x="6126480" y="2029968"/>
            <a:ext cx="5074920" cy="4142232"/>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10"/>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0"/>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0"/>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7" name="Shape 37"/>
        <p:cNvGrpSpPr/>
        <p:nvPr/>
      </p:nvGrpSpPr>
      <p:grpSpPr>
        <a:xfrm>
          <a:off x="0" y="0"/>
          <a:ext cx="0" cy="0"/>
          <a:chOff x="0" y="0"/>
          <a:chExt cx="0" cy="0"/>
        </a:xfrm>
      </p:grpSpPr>
      <p:sp>
        <p:nvSpPr>
          <p:cNvPr id="38" name="Google Shape;38;p11"/>
          <p:cNvSpPr txBox="1"/>
          <p:nvPr>
            <p:ph type="title"/>
          </p:nvPr>
        </p:nvSpPr>
        <p:spPr>
          <a:xfrm>
            <a:off x="649224" y="365125"/>
            <a:ext cx="10552176" cy="132556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1"/>
          <p:cNvSpPr txBox="1"/>
          <p:nvPr>
            <p:ph idx="1" type="body"/>
          </p:nvPr>
        </p:nvSpPr>
        <p:spPr>
          <a:xfrm>
            <a:off x="649224" y="1681163"/>
            <a:ext cx="512064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10000"/>
              </a:lnSpc>
              <a:spcBef>
                <a:spcPts val="1000"/>
              </a:spcBef>
              <a:spcAft>
                <a:spcPts val="0"/>
              </a:spcAft>
              <a:buClr>
                <a:schemeClr val="dk1"/>
              </a:buClr>
              <a:buSzPts val="2400"/>
              <a:buNone/>
              <a:defRPr b="1" sz="2400"/>
            </a:lvl1pPr>
            <a:lvl2pPr indent="-228600" lvl="1" marL="914400" algn="l">
              <a:lnSpc>
                <a:spcPct val="110000"/>
              </a:lnSpc>
              <a:spcBef>
                <a:spcPts val="500"/>
              </a:spcBef>
              <a:spcAft>
                <a:spcPts val="0"/>
              </a:spcAft>
              <a:buClr>
                <a:schemeClr val="dk1"/>
              </a:buClr>
              <a:buSzPts val="2000"/>
              <a:buNone/>
              <a:defRPr b="1" sz="2000"/>
            </a:lvl2pPr>
            <a:lvl3pPr indent="-228600" lvl="2" marL="1371600" algn="l">
              <a:lnSpc>
                <a:spcPct val="110000"/>
              </a:lnSpc>
              <a:spcBef>
                <a:spcPts val="500"/>
              </a:spcBef>
              <a:spcAft>
                <a:spcPts val="0"/>
              </a:spcAft>
              <a:buClr>
                <a:schemeClr val="dk1"/>
              </a:buClr>
              <a:buSzPts val="1800"/>
              <a:buNone/>
              <a:defRPr b="1" sz="1800"/>
            </a:lvl3pPr>
            <a:lvl4pPr indent="-228600" lvl="3" marL="1828800" algn="l">
              <a:lnSpc>
                <a:spcPct val="110000"/>
              </a:lnSpc>
              <a:spcBef>
                <a:spcPts val="500"/>
              </a:spcBef>
              <a:spcAft>
                <a:spcPts val="0"/>
              </a:spcAft>
              <a:buClr>
                <a:schemeClr val="dk1"/>
              </a:buClr>
              <a:buSzPts val="1600"/>
              <a:buNone/>
              <a:defRPr b="1" sz="1600"/>
            </a:lvl4pPr>
            <a:lvl5pPr indent="-228600" lvl="4" marL="2286000" algn="l">
              <a:lnSpc>
                <a:spcPct val="11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0" name="Google Shape;40;p11"/>
          <p:cNvSpPr txBox="1"/>
          <p:nvPr>
            <p:ph idx="2" type="body"/>
          </p:nvPr>
        </p:nvSpPr>
        <p:spPr>
          <a:xfrm>
            <a:off x="649224" y="2505075"/>
            <a:ext cx="5120640"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11"/>
          <p:cNvSpPr txBox="1"/>
          <p:nvPr>
            <p:ph idx="3" type="body"/>
          </p:nvPr>
        </p:nvSpPr>
        <p:spPr>
          <a:xfrm>
            <a:off x="6126480" y="1681163"/>
            <a:ext cx="507492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10000"/>
              </a:lnSpc>
              <a:spcBef>
                <a:spcPts val="1000"/>
              </a:spcBef>
              <a:spcAft>
                <a:spcPts val="0"/>
              </a:spcAft>
              <a:buClr>
                <a:schemeClr val="dk1"/>
              </a:buClr>
              <a:buSzPts val="2400"/>
              <a:buNone/>
              <a:defRPr b="1" sz="2400"/>
            </a:lvl1pPr>
            <a:lvl2pPr indent="-228600" lvl="1" marL="914400" algn="l">
              <a:lnSpc>
                <a:spcPct val="110000"/>
              </a:lnSpc>
              <a:spcBef>
                <a:spcPts val="500"/>
              </a:spcBef>
              <a:spcAft>
                <a:spcPts val="0"/>
              </a:spcAft>
              <a:buClr>
                <a:schemeClr val="dk1"/>
              </a:buClr>
              <a:buSzPts val="2000"/>
              <a:buNone/>
              <a:defRPr b="1" sz="2000"/>
            </a:lvl2pPr>
            <a:lvl3pPr indent="-228600" lvl="2" marL="1371600" algn="l">
              <a:lnSpc>
                <a:spcPct val="110000"/>
              </a:lnSpc>
              <a:spcBef>
                <a:spcPts val="500"/>
              </a:spcBef>
              <a:spcAft>
                <a:spcPts val="0"/>
              </a:spcAft>
              <a:buClr>
                <a:schemeClr val="dk1"/>
              </a:buClr>
              <a:buSzPts val="1800"/>
              <a:buNone/>
              <a:defRPr b="1" sz="1800"/>
            </a:lvl3pPr>
            <a:lvl4pPr indent="-228600" lvl="3" marL="1828800" algn="l">
              <a:lnSpc>
                <a:spcPct val="110000"/>
              </a:lnSpc>
              <a:spcBef>
                <a:spcPts val="500"/>
              </a:spcBef>
              <a:spcAft>
                <a:spcPts val="0"/>
              </a:spcAft>
              <a:buClr>
                <a:schemeClr val="dk1"/>
              </a:buClr>
              <a:buSzPts val="1600"/>
              <a:buNone/>
              <a:defRPr b="1" sz="1600"/>
            </a:lvl4pPr>
            <a:lvl5pPr indent="-228600" lvl="4" marL="2286000" algn="l">
              <a:lnSpc>
                <a:spcPct val="11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2" name="Google Shape;42;p11"/>
          <p:cNvSpPr txBox="1"/>
          <p:nvPr>
            <p:ph idx="4" type="body"/>
          </p:nvPr>
        </p:nvSpPr>
        <p:spPr>
          <a:xfrm>
            <a:off x="6126480" y="2505075"/>
            <a:ext cx="5074920"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11"/>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1"/>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1"/>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 name="Shape 46"/>
        <p:cNvGrpSpPr/>
        <p:nvPr/>
      </p:nvGrpSpPr>
      <p:grpSpPr>
        <a:xfrm>
          <a:off x="0" y="0"/>
          <a:ext cx="0" cy="0"/>
          <a:chOff x="0" y="0"/>
          <a:chExt cx="0" cy="0"/>
        </a:xfrm>
      </p:grpSpPr>
      <p:sp>
        <p:nvSpPr>
          <p:cNvPr id="47" name="Google Shape;47;p12"/>
          <p:cNvSpPr txBox="1"/>
          <p:nvPr>
            <p:ph type="title"/>
          </p:nvPr>
        </p:nvSpPr>
        <p:spPr>
          <a:xfrm>
            <a:off x="649224" y="365124"/>
            <a:ext cx="10552176" cy="149961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2"/>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2"/>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2"/>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
        <p:nvSpPr>
          <p:cNvPr id="52" name="Google Shape;52;p13"/>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3"/>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3"/>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5" name="Shape 55"/>
        <p:cNvGrpSpPr/>
        <p:nvPr/>
      </p:nvGrpSpPr>
      <p:grpSpPr>
        <a:xfrm>
          <a:off x="0" y="0"/>
          <a:ext cx="0" cy="0"/>
          <a:chOff x="0" y="0"/>
          <a:chExt cx="0" cy="0"/>
        </a:xfrm>
      </p:grpSpPr>
      <p:sp>
        <p:nvSpPr>
          <p:cNvPr id="56" name="Google Shape;56;p14"/>
          <p:cNvSpPr txBox="1"/>
          <p:nvPr>
            <p:ph type="title"/>
          </p:nvPr>
        </p:nvSpPr>
        <p:spPr>
          <a:xfrm>
            <a:off x="649224" y="457200"/>
            <a:ext cx="4123944"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3200"/>
              <a:buFont typeface="Avenir"/>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110000"/>
              </a:lnSpc>
              <a:spcBef>
                <a:spcPts val="1000"/>
              </a:spcBef>
              <a:spcAft>
                <a:spcPts val="0"/>
              </a:spcAft>
              <a:buClr>
                <a:schemeClr val="dk1"/>
              </a:buClr>
              <a:buSzPts val="3200"/>
              <a:buChar char="•"/>
              <a:defRPr sz="3200"/>
            </a:lvl1pPr>
            <a:lvl2pPr indent="-406400" lvl="1" marL="914400" algn="l">
              <a:lnSpc>
                <a:spcPct val="110000"/>
              </a:lnSpc>
              <a:spcBef>
                <a:spcPts val="500"/>
              </a:spcBef>
              <a:spcAft>
                <a:spcPts val="0"/>
              </a:spcAft>
              <a:buClr>
                <a:schemeClr val="dk1"/>
              </a:buClr>
              <a:buSzPts val="2800"/>
              <a:buChar char="•"/>
              <a:defRPr sz="2800"/>
            </a:lvl2pPr>
            <a:lvl3pPr indent="-381000" lvl="2" marL="1371600" algn="l">
              <a:lnSpc>
                <a:spcPct val="110000"/>
              </a:lnSpc>
              <a:spcBef>
                <a:spcPts val="500"/>
              </a:spcBef>
              <a:spcAft>
                <a:spcPts val="0"/>
              </a:spcAft>
              <a:buClr>
                <a:schemeClr val="dk1"/>
              </a:buClr>
              <a:buSzPts val="2400"/>
              <a:buChar char="•"/>
              <a:defRPr sz="2400"/>
            </a:lvl3pPr>
            <a:lvl4pPr indent="-355600" lvl="3" marL="1828800" algn="l">
              <a:lnSpc>
                <a:spcPct val="110000"/>
              </a:lnSpc>
              <a:spcBef>
                <a:spcPts val="500"/>
              </a:spcBef>
              <a:spcAft>
                <a:spcPts val="0"/>
              </a:spcAft>
              <a:buClr>
                <a:schemeClr val="dk1"/>
              </a:buClr>
              <a:buSzPts val="2000"/>
              <a:buChar char="•"/>
              <a:defRPr sz="2000"/>
            </a:lvl4pPr>
            <a:lvl5pPr indent="-355600" lvl="4" marL="2286000" algn="l">
              <a:lnSpc>
                <a:spcPct val="11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8" name="Google Shape;58;p14"/>
          <p:cNvSpPr txBox="1"/>
          <p:nvPr>
            <p:ph idx="2" type="body"/>
          </p:nvPr>
        </p:nvSpPr>
        <p:spPr>
          <a:xfrm>
            <a:off x="649224" y="2057400"/>
            <a:ext cx="4123944"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Clr>
                <a:schemeClr val="dk1"/>
              </a:buClr>
              <a:buSzPts val="1600"/>
              <a:buNone/>
              <a:defRPr sz="1600"/>
            </a:lvl1pPr>
            <a:lvl2pPr indent="-228600" lvl="1" marL="914400" algn="l">
              <a:lnSpc>
                <a:spcPct val="110000"/>
              </a:lnSpc>
              <a:spcBef>
                <a:spcPts val="500"/>
              </a:spcBef>
              <a:spcAft>
                <a:spcPts val="0"/>
              </a:spcAft>
              <a:buClr>
                <a:schemeClr val="dk1"/>
              </a:buClr>
              <a:buSzPts val="1400"/>
              <a:buNone/>
              <a:defRPr sz="1400"/>
            </a:lvl2pPr>
            <a:lvl3pPr indent="-228600" lvl="2" marL="1371600" algn="l">
              <a:lnSpc>
                <a:spcPct val="110000"/>
              </a:lnSpc>
              <a:spcBef>
                <a:spcPts val="500"/>
              </a:spcBef>
              <a:spcAft>
                <a:spcPts val="0"/>
              </a:spcAft>
              <a:buClr>
                <a:schemeClr val="dk1"/>
              </a:buClr>
              <a:buSzPts val="1200"/>
              <a:buNone/>
              <a:defRPr sz="1200"/>
            </a:lvl3pPr>
            <a:lvl4pPr indent="-228600" lvl="3" marL="1828800" algn="l">
              <a:lnSpc>
                <a:spcPct val="110000"/>
              </a:lnSpc>
              <a:spcBef>
                <a:spcPts val="500"/>
              </a:spcBef>
              <a:spcAft>
                <a:spcPts val="0"/>
              </a:spcAft>
              <a:buClr>
                <a:schemeClr val="dk1"/>
              </a:buClr>
              <a:buSzPts val="1000"/>
              <a:buNone/>
              <a:defRPr sz="1000"/>
            </a:lvl4pPr>
            <a:lvl5pPr indent="-228600" lvl="4" marL="2286000" algn="l">
              <a:lnSpc>
                <a:spcPct val="11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9" name="Google Shape;59;p14"/>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4"/>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4"/>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2" name="Shape 62"/>
        <p:cNvGrpSpPr/>
        <p:nvPr/>
      </p:nvGrpSpPr>
      <p:grpSpPr>
        <a:xfrm>
          <a:off x="0" y="0"/>
          <a:ext cx="0" cy="0"/>
          <a:chOff x="0" y="0"/>
          <a:chExt cx="0" cy="0"/>
        </a:xfrm>
      </p:grpSpPr>
      <p:sp>
        <p:nvSpPr>
          <p:cNvPr id="63" name="Google Shape;63;p15"/>
          <p:cNvSpPr txBox="1"/>
          <p:nvPr>
            <p:ph type="title"/>
          </p:nvPr>
        </p:nvSpPr>
        <p:spPr>
          <a:xfrm>
            <a:off x="649224" y="457200"/>
            <a:ext cx="4123944"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3200"/>
              <a:buFont typeface="Avenir"/>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5"/>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110000"/>
              </a:lnSpc>
              <a:spcBef>
                <a:spcPts val="1000"/>
              </a:spcBef>
              <a:spcAft>
                <a:spcPts val="0"/>
              </a:spcAft>
              <a:buClr>
                <a:schemeClr val="dk1"/>
              </a:buClr>
              <a:buSzPts val="3200"/>
              <a:buFont typeface="Arial"/>
              <a:buNone/>
              <a:defRPr b="0" i="0" sz="3200" u="none" cap="none" strike="noStrike">
                <a:solidFill>
                  <a:schemeClr val="dk1"/>
                </a:solidFill>
                <a:latin typeface="Avenir"/>
                <a:ea typeface="Avenir"/>
                <a:cs typeface="Avenir"/>
                <a:sym typeface="Avenir"/>
              </a:defRPr>
            </a:lvl1pPr>
            <a:lvl2pPr lvl="1" marR="0" rtl="0" algn="l">
              <a:lnSpc>
                <a:spcPct val="110000"/>
              </a:lnSpc>
              <a:spcBef>
                <a:spcPts val="500"/>
              </a:spcBef>
              <a:spcAft>
                <a:spcPts val="0"/>
              </a:spcAft>
              <a:buClr>
                <a:schemeClr val="dk1"/>
              </a:buClr>
              <a:buSzPts val="2800"/>
              <a:buFont typeface="Arial"/>
              <a:buNone/>
              <a:defRPr b="0" i="0" sz="2800" u="none" cap="none" strike="noStrike">
                <a:solidFill>
                  <a:schemeClr val="dk1"/>
                </a:solidFill>
                <a:latin typeface="Avenir"/>
                <a:ea typeface="Avenir"/>
                <a:cs typeface="Avenir"/>
                <a:sym typeface="Avenir"/>
              </a:defRPr>
            </a:lvl2pPr>
            <a:lvl3pPr lvl="2" marR="0" rtl="0" algn="l">
              <a:lnSpc>
                <a:spcPct val="110000"/>
              </a:lnSpc>
              <a:spcBef>
                <a:spcPts val="500"/>
              </a:spcBef>
              <a:spcAft>
                <a:spcPts val="0"/>
              </a:spcAft>
              <a:buClr>
                <a:schemeClr val="dk1"/>
              </a:buClr>
              <a:buSzPts val="2400"/>
              <a:buFont typeface="Arial"/>
              <a:buNone/>
              <a:defRPr b="0" i="0" sz="2400" u="none" cap="none" strike="noStrike">
                <a:solidFill>
                  <a:schemeClr val="dk1"/>
                </a:solidFill>
                <a:latin typeface="Avenir"/>
                <a:ea typeface="Avenir"/>
                <a:cs typeface="Avenir"/>
                <a:sym typeface="Avenir"/>
              </a:defRPr>
            </a:lvl3pPr>
            <a:lvl4pPr lvl="3" marR="0" rtl="0" algn="l">
              <a:lnSpc>
                <a:spcPct val="11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4pPr>
            <a:lvl5pPr lvl="4" marR="0" rtl="0" algn="l">
              <a:lnSpc>
                <a:spcPct val="11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9pPr>
          </a:lstStyle>
          <a:p/>
        </p:txBody>
      </p:sp>
      <p:sp>
        <p:nvSpPr>
          <p:cNvPr id="65" name="Google Shape;65;p15"/>
          <p:cNvSpPr txBox="1"/>
          <p:nvPr>
            <p:ph idx="1" type="body"/>
          </p:nvPr>
        </p:nvSpPr>
        <p:spPr>
          <a:xfrm>
            <a:off x="649224" y="2057400"/>
            <a:ext cx="4123944"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Clr>
                <a:schemeClr val="dk1"/>
              </a:buClr>
              <a:buSzPts val="1600"/>
              <a:buNone/>
              <a:defRPr sz="1600"/>
            </a:lvl1pPr>
            <a:lvl2pPr indent="-228600" lvl="1" marL="914400" algn="l">
              <a:lnSpc>
                <a:spcPct val="110000"/>
              </a:lnSpc>
              <a:spcBef>
                <a:spcPts val="500"/>
              </a:spcBef>
              <a:spcAft>
                <a:spcPts val="0"/>
              </a:spcAft>
              <a:buClr>
                <a:schemeClr val="dk1"/>
              </a:buClr>
              <a:buSzPts val="1400"/>
              <a:buNone/>
              <a:defRPr sz="1400"/>
            </a:lvl2pPr>
            <a:lvl3pPr indent="-228600" lvl="2" marL="1371600" algn="l">
              <a:lnSpc>
                <a:spcPct val="110000"/>
              </a:lnSpc>
              <a:spcBef>
                <a:spcPts val="500"/>
              </a:spcBef>
              <a:spcAft>
                <a:spcPts val="0"/>
              </a:spcAft>
              <a:buClr>
                <a:schemeClr val="dk1"/>
              </a:buClr>
              <a:buSzPts val="1200"/>
              <a:buNone/>
              <a:defRPr sz="1200"/>
            </a:lvl3pPr>
            <a:lvl4pPr indent="-228600" lvl="3" marL="1828800" algn="l">
              <a:lnSpc>
                <a:spcPct val="110000"/>
              </a:lnSpc>
              <a:spcBef>
                <a:spcPts val="500"/>
              </a:spcBef>
              <a:spcAft>
                <a:spcPts val="0"/>
              </a:spcAft>
              <a:buClr>
                <a:schemeClr val="dk1"/>
              </a:buClr>
              <a:buSzPts val="1000"/>
              <a:buNone/>
              <a:defRPr sz="1000"/>
            </a:lvl4pPr>
            <a:lvl5pPr indent="-228600" lvl="4" marL="2286000" algn="l">
              <a:lnSpc>
                <a:spcPct val="11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6" name="Google Shape;66;p15"/>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5"/>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5"/>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6"/>
          <p:cNvSpPr txBox="1"/>
          <p:nvPr>
            <p:ph type="title"/>
          </p:nvPr>
        </p:nvSpPr>
        <p:spPr>
          <a:xfrm>
            <a:off x="649224" y="365124"/>
            <a:ext cx="10552176" cy="1499616"/>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accent1"/>
              </a:buClr>
              <a:buSzPts val="4800"/>
              <a:buFont typeface="Avenir"/>
              <a:buNone/>
              <a:defRPr b="1" i="0" sz="4800" u="none" cap="none" strike="noStrike">
                <a:solidFill>
                  <a:schemeClr val="accent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6"/>
          <p:cNvSpPr txBox="1"/>
          <p:nvPr>
            <p:ph idx="1" type="body"/>
          </p:nvPr>
        </p:nvSpPr>
        <p:spPr>
          <a:xfrm>
            <a:off x="649224" y="1984248"/>
            <a:ext cx="10552176" cy="4197096"/>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110000"/>
              </a:lnSpc>
              <a:spcBef>
                <a:spcPts val="1000"/>
              </a:spcBef>
              <a:spcAft>
                <a:spcPts val="0"/>
              </a:spcAft>
              <a:buClr>
                <a:schemeClr val="dk1"/>
              </a:buClr>
              <a:buSzPts val="2400"/>
              <a:buFont typeface="Arial"/>
              <a:buChar char="•"/>
              <a:defRPr b="0" i="0" sz="2400" u="none" cap="none" strike="noStrike">
                <a:solidFill>
                  <a:schemeClr val="dk1"/>
                </a:solidFill>
                <a:latin typeface="Avenir"/>
                <a:ea typeface="Avenir"/>
                <a:cs typeface="Avenir"/>
                <a:sym typeface="Avenir"/>
              </a:defRPr>
            </a:lvl1pPr>
            <a:lvl2pPr indent="-355600" lvl="1" marL="914400" marR="0" rtl="0" algn="l">
              <a:lnSpc>
                <a:spcPct val="110000"/>
              </a:lnSpc>
              <a:spcBef>
                <a:spcPts val="500"/>
              </a:spcBef>
              <a:spcAft>
                <a:spcPts val="0"/>
              </a:spcAft>
              <a:buClr>
                <a:schemeClr val="dk1"/>
              </a:buClr>
              <a:buSzPts val="2000"/>
              <a:buFont typeface="Arial"/>
              <a:buChar char="•"/>
              <a:defRPr b="0" i="0" sz="2000" u="none" cap="none" strike="noStrike">
                <a:solidFill>
                  <a:schemeClr val="dk1"/>
                </a:solidFill>
                <a:latin typeface="Avenir"/>
                <a:ea typeface="Avenir"/>
                <a:cs typeface="Avenir"/>
                <a:sym typeface="Avenir"/>
              </a:defRPr>
            </a:lvl2pPr>
            <a:lvl3pPr indent="-342900" lvl="2" marL="1371600" marR="0" rtl="0" algn="l">
              <a:lnSpc>
                <a:spcPct val="11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3pPr>
            <a:lvl4pPr indent="-330200" lvl="3" marL="1828800" marR="0" rtl="0" algn="l">
              <a:lnSpc>
                <a:spcPct val="110000"/>
              </a:lnSpc>
              <a:spcBef>
                <a:spcPts val="500"/>
              </a:spcBef>
              <a:spcAft>
                <a:spcPts val="0"/>
              </a:spcAft>
              <a:buClr>
                <a:schemeClr val="dk1"/>
              </a:buClr>
              <a:buSzPts val="1600"/>
              <a:buFont typeface="Arial"/>
              <a:buChar char="•"/>
              <a:defRPr b="0" i="0" sz="1600" u="none" cap="none" strike="noStrike">
                <a:solidFill>
                  <a:schemeClr val="dk1"/>
                </a:solidFill>
                <a:latin typeface="Avenir"/>
                <a:ea typeface="Avenir"/>
                <a:cs typeface="Avenir"/>
                <a:sym typeface="Avenir"/>
              </a:defRPr>
            </a:lvl4pPr>
            <a:lvl5pPr indent="-330200" lvl="4" marL="2286000" marR="0" rtl="0" algn="l">
              <a:lnSpc>
                <a:spcPct val="110000"/>
              </a:lnSpc>
              <a:spcBef>
                <a:spcPts val="500"/>
              </a:spcBef>
              <a:spcAft>
                <a:spcPts val="0"/>
              </a:spcAft>
              <a:buClr>
                <a:schemeClr val="dk1"/>
              </a:buClr>
              <a:buSzPts val="1600"/>
              <a:buFont typeface="Arial"/>
              <a:buChar char="•"/>
              <a:defRPr b="0" i="0" sz="1600" u="none" cap="none" strike="noStrike">
                <a:solidFill>
                  <a:schemeClr val="dk1"/>
                </a:solidFill>
                <a:latin typeface="Avenir"/>
                <a:ea typeface="Avenir"/>
                <a:cs typeface="Avenir"/>
                <a:sym typeface="Avenir"/>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9pPr>
          </a:lstStyle>
          <a:p/>
        </p:txBody>
      </p:sp>
      <p:sp>
        <p:nvSpPr>
          <p:cNvPr id="8" name="Google Shape;8;p6"/>
          <p:cNvSpPr txBox="1"/>
          <p:nvPr>
            <p:ph idx="10" type="dt"/>
          </p:nvPr>
        </p:nvSpPr>
        <p:spPr>
          <a:xfrm>
            <a:off x="7013448" y="6355080"/>
            <a:ext cx="4352544"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50" u="none" cap="none" strike="noStrike">
                <a:solidFill>
                  <a:schemeClr val="dk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9" name="Google Shape;9;p6"/>
          <p:cNvSpPr txBox="1"/>
          <p:nvPr>
            <p:ph idx="11" type="ftr"/>
          </p:nvPr>
        </p:nvSpPr>
        <p:spPr>
          <a:xfrm>
            <a:off x="201168" y="6356350"/>
            <a:ext cx="4837176"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50" u="none" cap="none" strike="noStrike">
                <a:solidFill>
                  <a:schemeClr val="dk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10" name="Google Shape;10;p6"/>
          <p:cNvSpPr txBox="1"/>
          <p:nvPr>
            <p:ph idx="12" type="sldNum"/>
          </p:nvPr>
        </p:nvSpPr>
        <p:spPr>
          <a:xfrm>
            <a:off x="11365992" y="6356350"/>
            <a:ext cx="630936"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omments" Target="../comments/comment4.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comments" Target="../comments/comment5.xml"/><Relationship Id="rId4" Type="http://schemas.openxmlformats.org/officeDocument/2006/relationships/image" Target="../media/image14.png"/><Relationship Id="rId5"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comments" Target="../comments/comment6.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comments" Target="../comments/comment7.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comments" Target="../comments/commen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comments" Target="../comments/commen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omments" Target="../comments/commen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omments" Target="../comments/commen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gab6d79b091_0_5"/>
          <p:cNvSpPr txBox="1"/>
          <p:nvPr>
            <p:ph type="title"/>
          </p:nvPr>
        </p:nvSpPr>
        <p:spPr>
          <a:xfrm>
            <a:off x="819900" y="1627475"/>
            <a:ext cx="10552200" cy="50445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s-MX" sz="4820">
                <a:solidFill>
                  <a:srgbClr val="0B5394"/>
                </a:solidFill>
              </a:rPr>
              <a:t>¿Cuál es l</a:t>
            </a:r>
            <a:r>
              <a:rPr lang="es-MX" sz="4820">
                <a:solidFill>
                  <a:srgbClr val="0B5394"/>
                </a:solidFill>
              </a:rPr>
              <a:t>a diversidad de huéspedes de mosquitos entre ambientes antropizados y silvestres?</a:t>
            </a:r>
            <a:endParaRPr sz="7119">
              <a:solidFill>
                <a:srgbClr val="0B5394"/>
              </a:solidFill>
            </a:endParaRPr>
          </a:p>
          <a:p>
            <a:pPr indent="0" lvl="0" marL="0" rtl="0" algn="ctr">
              <a:spcBef>
                <a:spcPts val="0"/>
              </a:spcBef>
              <a:spcAft>
                <a:spcPts val="0"/>
              </a:spcAft>
              <a:buNone/>
            </a:pPr>
            <a:r>
              <a:t/>
            </a:r>
            <a:endParaRPr sz="3720">
              <a:solidFill>
                <a:srgbClr val="0B5394"/>
              </a:solidFill>
            </a:endParaRPr>
          </a:p>
          <a:p>
            <a:pPr indent="0" lvl="0" marL="0" rtl="0" algn="ctr">
              <a:spcBef>
                <a:spcPts val="0"/>
              </a:spcBef>
              <a:spcAft>
                <a:spcPts val="0"/>
              </a:spcAft>
              <a:buNone/>
            </a:pPr>
            <a:r>
              <a:rPr lang="es-MX" sz="3720">
                <a:solidFill>
                  <a:srgbClr val="0B5394"/>
                </a:solidFill>
              </a:rPr>
              <a:t>Guadalupe López-Nava</a:t>
            </a:r>
            <a:endParaRPr sz="3720">
              <a:solidFill>
                <a:srgbClr val="0B5394"/>
              </a:solidFill>
            </a:endParaRPr>
          </a:p>
          <a:p>
            <a:pPr indent="0" lvl="0" marL="0" rtl="0" algn="ctr">
              <a:spcBef>
                <a:spcPts val="0"/>
              </a:spcBef>
              <a:spcAft>
                <a:spcPts val="0"/>
              </a:spcAft>
              <a:buNone/>
            </a:pPr>
            <a:r>
              <a:rPr lang="es-MX" sz="3720">
                <a:solidFill>
                  <a:srgbClr val="0B5394"/>
                </a:solidFill>
              </a:rPr>
              <a:t>Damián Villaseñor-Amador</a:t>
            </a:r>
            <a:endParaRPr sz="3720">
              <a:solidFill>
                <a:srgbClr val="0B5394"/>
              </a:solidFill>
            </a:endParaRPr>
          </a:p>
          <a:p>
            <a:pPr indent="0" lvl="0" marL="0" rtl="0" algn="ctr">
              <a:spcBef>
                <a:spcPts val="0"/>
              </a:spcBef>
              <a:spcAft>
                <a:spcPts val="0"/>
              </a:spcAft>
              <a:buNone/>
            </a:pPr>
            <a:r>
              <a:rPr lang="es-MX" sz="3720">
                <a:solidFill>
                  <a:srgbClr val="0B5394"/>
                </a:solidFill>
              </a:rPr>
              <a:t>César A. Sandoval-Ruiz</a:t>
            </a:r>
            <a:endParaRPr sz="3720">
              <a:solidFill>
                <a:srgbClr val="0B5394"/>
              </a:solidFill>
            </a:endParaRPr>
          </a:p>
        </p:txBody>
      </p:sp>
      <p:pic>
        <p:nvPicPr>
          <p:cNvPr id="86" name="Google Shape;86;gab6d79b091_0_5"/>
          <p:cNvPicPr preferRelativeResize="0"/>
          <p:nvPr/>
        </p:nvPicPr>
        <p:blipFill>
          <a:blip r:embed="rId3">
            <a:alphaModFix/>
          </a:blip>
          <a:stretch>
            <a:fillRect/>
          </a:stretch>
        </p:blipFill>
        <p:spPr>
          <a:xfrm>
            <a:off x="10071125" y="189950"/>
            <a:ext cx="1810450" cy="1756150"/>
          </a:xfrm>
          <a:prstGeom prst="rect">
            <a:avLst/>
          </a:prstGeom>
          <a:noFill/>
          <a:ln>
            <a:noFill/>
          </a:ln>
        </p:spPr>
      </p:pic>
      <p:pic>
        <p:nvPicPr>
          <p:cNvPr id="87" name="Google Shape;87;gab6d79b091_0_5"/>
          <p:cNvPicPr preferRelativeResize="0"/>
          <p:nvPr/>
        </p:nvPicPr>
        <p:blipFill>
          <a:blip r:embed="rId4">
            <a:alphaModFix/>
          </a:blip>
          <a:stretch>
            <a:fillRect/>
          </a:stretch>
        </p:blipFill>
        <p:spPr>
          <a:xfrm>
            <a:off x="388650" y="555050"/>
            <a:ext cx="4075224" cy="1072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a98cdf218a_2_0"/>
          <p:cNvSpPr txBox="1"/>
          <p:nvPr>
            <p:ph idx="1" type="body"/>
          </p:nvPr>
        </p:nvSpPr>
        <p:spPr>
          <a:xfrm>
            <a:off x="702849" y="2127498"/>
            <a:ext cx="10552200" cy="41970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s-MX" sz="1900">
                <a:solidFill>
                  <a:srgbClr val="202124"/>
                </a:solidFill>
                <a:highlight>
                  <a:schemeClr val="lt1"/>
                </a:highlight>
                <a:latin typeface="Roboto"/>
                <a:ea typeface="Roboto"/>
                <a:cs typeface="Roboto"/>
                <a:sym typeface="Roboto"/>
              </a:rPr>
              <a:t>Utilizamos tres conjuntos de palabras clave en la búsqueda de literatura, para ser lo más incluyente posibles:</a:t>
            </a:r>
            <a:endParaRPr sz="1900">
              <a:solidFill>
                <a:srgbClr val="202124"/>
              </a:solidFill>
              <a:highlight>
                <a:schemeClr val="lt1"/>
              </a:highlight>
              <a:latin typeface="Roboto"/>
              <a:ea typeface="Roboto"/>
              <a:cs typeface="Roboto"/>
              <a:sym typeface="Roboto"/>
            </a:endParaRPr>
          </a:p>
          <a:p>
            <a:pPr indent="-349250" lvl="0" marL="457200" rtl="0" algn="l">
              <a:lnSpc>
                <a:spcPct val="115000"/>
              </a:lnSpc>
              <a:spcBef>
                <a:spcPts val="1200"/>
              </a:spcBef>
              <a:spcAft>
                <a:spcPts val="0"/>
              </a:spcAft>
              <a:buClr>
                <a:srgbClr val="202124"/>
              </a:buClr>
              <a:buSzPts val="1900"/>
              <a:buFont typeface="Roboto"/>
              <a:buChar char="•"/>
            </a:pPr>
            <a:r>
              <a:rPr lang="es-MX" sz="1900">
                <a:solidFill>
                  <a:srgbClr val="202124"/>
                </a:solidFill>
                <a:highlight>
                  <a:schemeClr val="lt1"/>
                </a:highlight>
                <a:latin typeface="Roboto"/>
                <a:ea typeface="Roboto"/>
                <a:cs typeface="Roboto"/>
                <a:sym typeface="Roboto"/>
              </a:rPr>
              <a:t>“mosquitoes” AND (“blood meal sources” OR “blood feeding patterns”) AND “landscape”</a:t>
            </a:r>
            <a:endParaRPr sz="1900">
              <a:solidFill>
                <a:srgbClr val="202124"/>
              </a:solidFill>
              <a:highlight>
                <a:schemeClr val="lt1"/>
              </a:highlight>
              <a:latin typeface="Roboto"/>
              <a:ea typeface="Roboto"/>
              <a:cs typeface="Roboto"/>
              <a:sym typeface="Roboto"/>
            </a:endParaRPr>
          </a:p>
          <a:p>
            <a:pPr indent="-349250" lvl="0" marL="457200" rtl="0" algn="l">
              <a:lnSpc>
                <a:spcPct val="115000"/>
              </a:lnSpc>
              <a:spcBef>
                <a:spcPts val="1200"/>
              </a:spcBef>
              <a:spcAft>
                <a:spcPts val="0"/>
              </a:spcAft>
              <a:buClr>
                <a:srgbClr val="202124"/>
              </a:buClr>
              <a:buSzPts val="1900"/>
              <a:buFont typeface="Roboto"/>
              <a:buChar char="•"/>
            </a:pPr>
            <a:r>
              <a:rPr lang="es-MX" sz="1900">
                <a:solidFill>
                  <a:srgbClr val="202124"/>
                </a:solidFill>
                <a:highlight>
                  <a:schemeClr val="lt1"/>
                </a:highlight>
                <a:latin typeface="Roboto"/>
                <a:ea typeface="Roboto"/>
                <a:cs typeface="Roboto"/>
                <a:sym typeface="Roboto"/>
              </a:rPr>
              <a:t>"mosquito" AND ("blood" OR "host") AND ("feeding" OR "foraging") AND ("landscape" OR "deforestation") </a:t>
            </a:r>
            <a:endParaRPr sz="1900">
              <a:solidFill>
                <a:srgbClr val="202124"/>
              </a:solidFill>
              <a:highlight>
                <a:schemeClr val="lt1"/>
              </a:highlight>
              <a:latin typeface="Roboto"/>
              <a:ea typeface="Roboto"/>
              <a:cs typeface="Roboto"/>
              <a:sym typeface="Roboto"/>
            </a:endParaRPr>
          </a:p>
          <a:p>
            <a:pPr indent="-349250" lvl="0" marL="457200" rtl="0" algn="l">
              <a:lnSpc>
                <a:spcPct val="115000"/>
              </a:lnSpc>
              <a:spcBef>
                <a:spcPts val="0"/>
              </a:spcBef>
              <a:spcAft>
                <a:spcPts val="0"/>
              </a:spcAft>
              <a:buClr>
                <a:srgbClr val="202124"/>
              </a:buClr>
              <a:buSzPts val="1900"/>
              <a:buFont typeface="Roboto"/>
              <a:buChar char="•"/>
            </a:pPr>
            <a:r>
              <a:rPr lang="es-MX" sz="1900">
                <a:solidFill>
                  <a:srgbClr val="202124"/>
                </a:solidFill>
                <a:highlight>
                  <a:schemeClr val="lt1"/>
                </a:highlight>
                <a:latin typeface="Roboto"/>
                <a:ea typeface="Roboto"/>
                <a:cs typeface="Roboto"/>
                <a:sym typeface="Roboto"/>
              </a:rPr>
              <a:t>(“blood meal” OR “bloodmeal”) AND “mosquitoes” </a:t>
            </a:r>
            <a:endParaRPr sz="1900">
              <a:solidFill>
                <a:srgbClr val="202124"/>
              </a:solidFill>
              <a:highlight>
                <a:schemeClr val="lt1"/>
              </a:highlight>
              <a:latin typeface="Roboto"/>
              <a:ea typeface="Roboto"/>
              <a:cs typeface="Roboto"/>
              <a:sym typeface="Roboto"/>
            </a:endParaRPr>
          </a:p>
          <a:p>
            <a:pPr indent="0" lvl="0" marL="0" rtl="0" algn="l">
              <a:lnSpc>
                <a:spcPct val="115000"/>
              </a:lnSpc>
              <a:spcBef>
                <a:spcPts val="0"/>
              </a:spcBef>
              <a:spcAft>
                <a:spcPts val="0"/>
              </a:spcAft>
              <a:buNone/>
            </a:pPr>
            <a:r>
              <a:t/>
            </a:r>
            <a:endParaRPr sz="1900">
              <a:solidFill>
                <a:srgbClr val="202124"/>
              </a:solidFill>
              <a:highlight>
                <a:schemeClr val="lt1"/>
              </a:highlight>
              <a:latin typeface="Roboto"/>
              <a:ea typeface="Roboto"/>
              <a:cs typeface="Roboto"/>
              <a:sym typeface="Roboto"/>
            </a:endParaRPr>
          </a:p>
          <a:p>
            <a:pPr indent="0" lvl="0" marL="0" rtl="0" algn="l">
              <a:lnSpc>
                <a:spcPct val="115000"/>
              </a:lnSpc>
              <a:spcBef>
                <a:spcPts val="0"/>
              </a:spcBef>
              <a:spcAft>
                <a:spcPts val="0"/>
              </a:spcAft>
              <a:buNone/>
            </a:pPr>
            <a:r>
              <a:rPr lang="es-MX" sz="1900">
                <a:solidFill>
                  <a:srgbClr val="202124"/>
                </a:solidFill>
                <a:highlight>
                  <a:schemeClr val="lt1"/>
                </a:highlight>
                <a:latin typeface="Roboto"/>
                <a:ea typeface="Roboto"/>
                <a:cs typeface="Roboto"/>
                <a:sym typeface="Roboto"/>
              </a:rPr>
              <a:t>Se consultaron los artículos de las referencias de meta-análisis previos con ayuda de ConnectedPapers (https://www.connectedpapers.com/)</a:t>
            </a:r>
            <a:endParaRPr sz="1900">
              <a:solidFill>
                <a:srgbClr val="202124"/>
              </a:solidFill>
              <a:highlight>
                <a:schemeClr val="lt1"/>
              </a:highlight>
              <a:latin typeface="Roboto"/>
              <a:ea typeface="Roboto"/>
              <a:cs typeface="Roboto"/>
              <a:sym typeface="Roboto"/>
            </a:endParaRPr>
          </a:p>
          <a:p>
            <a:pPr indent="0" lvl="0" marL="457200" rtl="0" algn="l">
              <a:lnSpc>
                <a:spcPct val="115000"/>
              </a:lnSpc>
              <a:spcBef>
                <a:spcPts val="0"/>
              </a:spcBef>
              <a:spcAft>
                <a:spcPts val="0"/>
              </a:spcAft>
              <a:buNone/>
            </a:pPr>
            <a:r>
              <a:t/>
            </a:r>
            <a:endParaRPr sz="1900">
              <a:solidFill>
                <a:srgbClr val="202124"/>
              </a:solidFill>
              <a:highlight>
                <a:schemeClr val="lt1"/>
              </a:highlight>
              <a:latin typeface="Roboto"/>
              <a:ea typeface="Roboto"/>
              <a:cs typeface="Roboto"/>
              <a:sym typeface="Roboto"/>
            </a:endParaRPr>
          </a:p>
        </p:txBody>
      </p:sp>
      <p:pic>
        <p:nvPicPr>
          <p:cNvPr id="141" name="Google Shape;141;ga98cdf218a_2_0"/>
          <p:cNvPicPr preferRelativeResize="0"/>
          <p:nvPr/>
        </p:nvPicPr>
        <p:blipFill rotWithShape="1">
          <a:blip r:embed="rId3">
            <a:alphaModFix/>
          </a:blip>
          <a:srcRect b="58633" l="6667" r="11216" t="17313"/>
          <a:stretch/>
        </p:blipFill>
        <p:spPr>
          <a:xfrm>
            <a:off x="249438" y="507975"/>
            <a:ext cx="9451574" cy="1499701"/>
          </a:xfrm>
          <a:prstGeom prst="rect">
            <a:avLst/>
          </a:prstGeom>
          <a:noFill/>
          <a:ln>
            <a:noFill/>
          </a:ln>
        </p:spPr>
      </p:pic>
      <p:pic>
        <p:nvPicPr>
          <p:cNvPr id="142" name="Google Shape;142;ga98cdf218a_2_0"/>
          <p:cNvPicPr preferRelativeResize="0"/>
          <p:nvPr/>
        </p:nvPicPr>
        <p:blipFill rotWithShape="1">
          <a:blip r:embed="rId4">
            <a:alphaModFix/>
          </a:blip>
          <a:srcRect b="0" l="31397" r="25331" t="23797"/>
          <a:stretch/>
        </p:blipFill>
        <p:spPr>
          <a:xfrm>
            <a:off x="10023625" y="326800"/>
            <a:ext cx="1692451" cy="1800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ab6d79b091_0_20"/>
          <p:cNvSpPr txBox="1"/>
          <p:nvPr>
            <p:ph type="title"/>
          </p:nvPr>
        </p:nvSpPr>
        <p:spPr>
          <a:xfrm>
            <a:off x="649225" y="365125"/>
            <a:ext cx="10552200" cy="8694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SzPts val="1800"/>
              <a:buNone/>
            </a:pPr>
            <a:r>
              <a:rPr lang="es-MX"/>
              <a:t>Análisis</a:t>
            </a:r>
            <a:endParaRPr/>
          </a:p>
        </p:txBody>
      </p:sp>
      <p:sp>
        <p:nvSpPr>
          <p:cNvPr id="148" name="Google Shape;148;gab6d79b091_0_20"/>
          <p:cNvSpPr txBox="1"/>
          <p:nvPr>
            <p:ph idx="1" type="body"/>
          </p:nvPr>
        </p:nvSpPr>
        <p:spPr>
          <a:xfrm>
            <a:off x="649225" y="1618500"/>
            <a:ext cx="10552200" cy="2999100"/>
          </a:xfrm>
          <a:prstGeom prst="rect">
            <a:avLst/>
          </a:prstGeom>
          <a:noFill/>
          <a:ln>
            <a:noFill/>
          </a:ln>
        </p:spPr>
        <p:txBody>
          <a:bodyPr anchorCtr="0" anchor="t" bIns="45700" lIns="91425" spcFirstLastPara="1" rIns="91425" wrap="square" tIns="45700">
            <a:noAutofit/>
          </a:bodyPr>
          <a:lstStyle/>
          <a:p>
            <a:pPr indent="-349250" lvl="0" marL="457200" rtl="0" algn="l">
              <a:lnSpc>
                <a:spcPct val="115000"/>
              </a:lnSpc>
              <a:spcBef>
                <a:spcPts val="0"/>
              </a:spcBef>
              <a:spcAft>
                <a:spcPts val="0"/>
              </a:spcAft>
              <a:buClr>
                <a:srgbClr val="202124"/>
              </a:buClr>
              <a:buSzPts val="1900"/>
              <a:buFont typeface="Roboto"/>
              <a:buChar char="•"/>
            </a:pPr>
            <a:r>
              <a:rPr lang="es-MX" sz="1900">
                <a:solidFill>
                  <a:srgbClr val="202124"/>
                </a:solidFill>
                <a:highlight>
                  <a:schemeClr val="lt1"/>
                </a:highlight>
                <a:latin typeface="Roboto"/>
                <a:ea typeface="Roboto"/>
                <a:cs typeface="Roboto"/>
                <a:sym typeface="Roboto"/>
              </a:rPr>
              <a:t>Mapa de ocurrencia de los sitios de estudio</a:t>
            </a:r>
            <a:endParaRPr sz="1900">
              <a:solidFill>
                <a:srgbClr val="202124"/>
              </a:solidFill>
              <a:highlight>
                <a:schemeClr val="lt1"/>
              </a:highlight>
              <a:latin typeface="Roboto"/>
              <a:ea typeface="Roboto"/>
              <a:cs typeface="Roboto"/>
              <a:sym typeface="Roboto"/>
            </a:endParaRPr>
          </a:p>
          <a:p>
            <a:pPr indent="0" lvl="0" marL="457200" rtl="0" algn="l">
              <a:lnSpc>
                <a:spcPct val="115000"/>
              </a:lnSpc>
              <a:spcBef>
                <a:spcPts val="0"/>
              </a:spcBef>
              <a:spcAft>
                <a:spcPts val="0"/>
              </a:spcAft>
              <a:buNone/>
            </a:pPr>
            <a:r>
              <a:t/>
            </a:r>
            <a:endParaRPr sz="1900">
              <a:solidFill>
                <a:srgbClr val="202124"/>
              </a:solidFill>
              <a:highlight>
                <a:schemeClr val="lt1"/>
              </a:highlight>
              <a:latin typeface="Roboto"/>
              <a:ea typeface="Roboto"/>
              <a:cs typeface="Roboto"/>
              <a:sym typeface="Roboto"/>
            </a:endParaRPr>
          </a:p>
          <a:p>
            <a:pPr indent="-349250" lvl="0" marL="457200" rtl="0" algn="l">
              <a:lnSpc>
                <a:spcPct val="115000"/>
              </a:lnSpc>
              <a:spcBef>
                <a:spcPts val="0"/>
              </a:spcBef>
              <a:spcAft>
                <a:spcPts val="0"/>
              </a:spcAft>
              <a:buClr>
                <a:srgbClr val="202124"/>
              </a:buClr>
              <a:buSzPts val="1900"/>
              <a:buFont typeface="Roboto"/>
              <a:buChar char="•"/>
            </a:pPr>
            <a:r>
              <a:rPr lang="es-MX" sz="1900">
                <a:solidFill>
                  <a:srgbClr val="202124"/>
                </a:solidFill>
                <a:highlight>
                  <a:schemeClr val="lt1"/>
                </a:highlight>
                <a:latin typeface="Roboto"/>
                <a:ea typeface="Roboto"/>
                <a:cs typeface="Roboto"/>
                <a:sym typeface="Roboto"/>
              </a:rPr>
              <a:t>Gráficas de barras de riqueza de huéspedes por paisaje para observar la composición</a:t>
            </a:r>
            <a:endParaRPr sz="1900">
              <a:solidFill>
                <a:srgbClr val="202124"/>
              </a:solidFill>
              <a:highlight>
                <a:schemeClr val="lt1"/>
              </a:highlight>
              <a:latin typeface="Roboto"/>
              <a:ea typeface="Roboto"/>
              <a:cs typeface="Roboto"/>
              <a:sym typeface="Roboto"/>
            </a:endParaRPr>
          </a:p>
          <a:p>
            <a:pPr indent="0" lvl="0" marL="457200" rtl="0" algn="l">
              <a:lnSpc>
                <a:spcPct val="115000"/>
              </a:lnSpc>
              <a:spcBef>
                <a:spcPts val="0"/>
              </a:spcBef>
              <a:spcAft>
                <a:spcPts val="0"/>
              </a:spcAft>
              <a:buNone/>
            </a:pPr>
            <a:r>
              <a:t/>
            </a:r>
            <a:endParaRPr sz="1900">
              <a:solidFill>
                <a:srgbClr val="202124"/>
              </a:solidFill>
              <a:highlight>
                <a:schemeClr val="lt1"/>
              </a:highlight>
              <a:latin typeface="Roboto"/>
              <a:ea typeface="Roboto"/>
              <a:cs typeface="Roboto"/>
              <a:sym typeface="Roboto"/>
            </a:endParaRPr>
          </a:p>
          <a:p>
            <a:pPr indent="-349250" lvl="0" marL="457200" rtl="0" algn="l">
              <a:lnSpc>
                <a:spcPct val="115000"/>
              </a:lnSpc>
              <a:spcBef>
                <a:spcPts val="0"/>
              </a:spcBef>
              <a:spcAft>
                <a:spcPts val="0"/>
              </a:spcAft>
              <a:buClr>
                <a:srgbClr val="202124"/>
              </a:buClr>
              <a:buSzPts val="1900"/>
              <a:buFont typeface="Roboto"/>
              <a:buChar char="•"/>
            </a:pPr>
            <a:r>
              <a:rPr lang="es-MX" sz="1900">
                <a:solidFill>
                  <a:srgbClr val="202124"/>
                </a:solidFill>
                <a:highlight>
                  <a:schemeClr val="lt1"/>
                </a:highlight>
                <a:latin typeface="Roboto"/>
                <a:ea typeface="Roboto"/>
                <a:cs typeface="Roboto"/>
                <a:sym typeface="Roboto"/>
              </a:rPr>
              <a:t>Gráficas de barras de riqueza de huéspedes comparando ambientes antropizado vs. silvestre </a:t>
            </a:r>
            <a:endParaRPr sz="1900">
              <a:solidFill>
                <a:srgbClr val="202124"/>
              </a:solidFill>
              <a:highlight>
                <a:schemeClr val="lt1"/>
              </a:highlight>
              <a:latin typeface="Roboto"/>
              <a:ea typeface="Roboto"/>
              <a:cs typeface="Roboto"/>
              <a:sym typeface="Roboto"/>
            </a:endParaRPr>
          </a:p>
          <a:p>
            <a:pPr indent="0" lvl="0" marL="457200" rtl="0" algn="l">
              <a:lnSpc>
                <a:spcPct val="115000"/>
              </a:lnSpc>
              <a:spcBef>
                <a:spcPts val="0"/>
              </a:spcBef>
              <a:spcAft>
                <a:spcPts val="0"/>
              </a:spcAft>
              <a:buNone/>
            </a:pPr>
            <a:r>
              <a:t/>
            </a:r>
            <a:endParaRPr sz="1900">
              <a:solidFill>
                <a:srgbClr val="202124"/>
              </a:solidFill>
              <a:highlight>
                <a:schemeClr val="lt1"/>
              </a:highlight>
              <a:latin typeface="Roboto"/>
              <a:ea typeface="Roboto"/>
              <a:cs typeface="Roboto"/>
              <a:sym typeface="Roboto"/>
            </a:endParaRPr>
          </a:p>
          <a:p>
            <a:pPr indent="-349250" lvl="0" marL="457200" rtl="0" algn="l">
              <a:lnSpc>
                <a:spcPct val="115000"/>
              </a:lnSpc>
              <a:spcBef>
                <a:spcPts val="0"/>
              </a:spcBef>
              <a:spcAft>
                <a:spcPts val="0"/>
              </a:spcAft>
              <a:buClr>
                <a:srgbClr val="202124"/>
              </a:buClr>
              <a:buSzPts val="1900"/>
              <a:buFont typeface="Roboto"/>
              <a:buChar char="•"/>
            </a:pPr>
            <a:r>
              <a:rPr lang="es-MX" sz="1900">
                <a:solidFill>
                  <a:srgbClr val="202124"/>
                </a:solidFill>
                <a:highlight>
                  <a:schemeClr val="lt1"/>
                </a:highlight>
                <a:latin typeface="Roboto"/>
                <a:ea typeface="Roboto"/>
                <a:cs typeface="Roboto"/>
                <a:sym typeface="Roboto"/>
              </a:rPr>
              <a:t>Pruebas de Wilcoxon para detectar diferencias entre </a:t>
            </a:r>
            <a:r>
              <a:rPr lang="es-MX" sz="1900">
                <a:solidFill>
                  <a:srgbClr val="202124"/>
                </a:solidFill>
                <a:highlight>
                  <a:schemeClr val="lt1"/>
                </a:highlight>
                <a:latin typeface="Roboto"/>
                <a:ea typeface="Roboto"/>
                <a:cs typeface="Roboto"/>
                <a:sym typeface="Roboto"/>
                <a:extLst>
                  <a:ext uri="http://customooxmlschemas.google.com/">
                    <go:slidesCustomData xmlns:go="http://customooxmlschemas.google.com/" textRoundtripDataId="2"/>
                  </a:ext>
                </a:extLst>
              </a:rPr>
              <a:t>paisajes</a:t>
            </a:r>
            <a:endParaRPr sz="1900">
              <a:solidFill>
                <a:srgbClr val="202124"/>
              </a:solidFill>
              <a:highlight>
                <a:schemeClr val="lt1"/>
              </a:highlight>
              <a:latin typeface="Roboto"/>
              <a:ea typeface="Roboto"/>
              <a:cs typeface="Roboto"/>
              <a:sym typeface="Roboto"/>
            </a:endParaRPr>
          </a:p>
        </p:txBody>
      </p:sp>
      <p:pic>
        <p:nvPicPr>
          <p:cNvPr id="149" name="Google Shape;149;gab6d79b091_0_20"/>
          <p:cNvPicPr preferRelativeResize="0"/>
          <p:nvPr/>
        </p:nvPicPr>
        <p:blipFill>
          <a:blip r:embed="rId4">
            <a:alphaModFix/>
          </a:blip>
          <a:stretch>
            <a:fillRect/>
          </a:stretch>
        </p:blipFill>
        <p:spPr>
          <a:xfrm>
            <a:off x="4341763" y="4736700"/>
            <a:ext cx="3167125" cy="969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ab6d79b091_0_40"/>
          <p:cNvSpPr txBox="1"/>
          <p:nvPr>
            <p:ph type="title"/>
          </p:nvPr>
        </p:nvSpPr>
        <p:spPr>
          <a:xfrm>
            <a:off x="684624" y="1700888"/>
            <a:ext cx="10552200" cy="2852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s-MX"/>
              <a:t>Resultados y Discusión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graphicFrame>
        <p:nvGraphicFramePr>
          <p:cNvPr id="159" name="Google Shape;159;gac7c0e1cb0_0_17"/>
          <p:cNvGraphicFramePr/>
          <p:nvPr/>
        </p:nvGraphicFramePr>
        <p:xfrm>
          <a:off x="952500" y="1746975"/>
          <a:ext cx="3000000" cy="3000000"/>
        </p:xfrm>
        <a:graphic>
          <a:graphicData uri="http://schemas.openxmlformats.org/drawingml/2006/table">
            <a:tbl>
              <a:tblPr>
                <a:noFill/>
                <a:tableStyleId>{1C80165E-7EDC-4E4E-8489-9BF520D09D41}</a:tableStyleId>
              </a:tblPr>
              <a:tblGrid>
                <a:gridCol w="3653525"/>
                <a:gridCol w="3204475"/>
                <a:gridCol w="3429000"/>
              </a:tblGrid>
              <a:tr h="381000">
                <a:tc>
                  <a:txBody>
                    <a:bodyPr/>
                    <a:lstStyle/>
                    <a:p>
                      <a:pPr indent="0" lvl="0" marL="0" rtl="0" algn="l">
                        <a:spcBef>
                          <a:spcPts val="0"/>
                        </a:spcBef>
                        <a:spcAft>
                          <a:spcPts val="0"/>
                        </a:spcAft>
                        <a:buNone/>
                      </a:pPr>
                      <a:r>
                        <a:rPr b="1" lang="es-MX" sz="2100"/>
                        <a:t>Fuente</a:t>
                      </a:r>
                      <a:endParaRPr b="1" sz="2100"/>
                    </a:p>
                  </a:txBody>
                  <a:tcPr marT="91425" marB="91425" marR="91425" marL="91425"/>
                </a:tc>
                <a:tc>
                  <a:txBody>
                    <a:bodyPr/>
                    <a:lstStyle/>
                    <a:p>
                      <a:pPr indent="0" lvl="0" marL="0" rtl="0" algn="l">
                        <a:spcBef>
                          <a:spcPts val="0"/>
                        </a:spcBef>
                        <a:spcAft>
                          <a:spcPts val="0"/>
                        </a:spcAft>
                        <a:buNone/>
                      </a:pPr>
                      <a:r>
                        <a:rPr b="1" lang="es-MX" sz="2100"/>
                        <a:t>Artículos (no curados)</a:t>
                      </a:r>
                      <a:endParaRPr b="1" sz="2100"/>
                    </a:p>
                  </a:txBody>
                  <a:tcPr marT="91425" marB="91425" marR="91425" marL="91425"/>
                </a:tc>
                <a:tc>
                  <a:txBody>
                    <a:bodyPr/>
                    <a:lstStyle/>
                    <a:p>
                      <a:pPr indent="0" lvl="0" marL="0" rtl="0" algn="l">
                        <a:spcBef>
                          <a:spcPts val="0"/>
                        </a:spcBef>
                        <a:spcAft>
                          <a:spcPts val="0"/>
                        </a:spcAft>
                        <a:buNone/>
                      </a:pPr>
                      <a:r>
                        <a:rPr b="1" lang="es-MX" sz="2100"/>
                        <a:t>Artículos (curados)</a:t>
                      </a:r>
                      <a:endParaRPr b="1" sz="2100"/>
                    </a:p>
                  </a:txBody>
                  <a:tcPr marT="91425" marB="91425" marR="91425" marL="91425"/>
                </a:tc>
              </a:tr>
              <a:tr h="381000">
                <a:tc>
                  <a:txBody>
                    <a:bodyPr/>
                    <a:lstStyle/>
                    <a:p>
                      <a:pPr indent="0" lvl="0" marL="0" rtl="0" algn="l">
                        <a:spcBef>
                          <a:spcPts val="0"/>
                        </a:spcBef>
                        <a:spcAft>
                          <a:spcPts val="0"/>
                        </a:spcAft>
                        <a:buNone/>
                      </a:pPr>
                      <a:r>
                        <a:rPr lang="es-MX" sz="2100"/>
                        <a:t>SCOPUS</a:t>
                      </a:r>
                      <a:endParaRPr sz="2100"/>
                    </a:p>
                  </a:txBody>
                  <a:tcPr marT="91425" marB="91425" marR="91425" marL="91425"/>
                </a:tc>
                <a:tc>
                  <a:txBody>
                    <a:bodyPr/>
                    <a:lstStyle/>
                    <a:p>
                      <a:pPr indent="0" lvl="0" marL="0" rtl="0" algn="ctr">
                        <a:spcBef>
                          <a:spcPts val="0"/>
                        </a:spcBef>
                        <a:spcAft>
                          <a:spcPts val="0"/>
                        </a:spcAft>
                        <a:buNone/>
                      </a:pPr>
                      <a:r>
                        <a:rPr lang="es-MX" sz="2100"/>
                        <a:t>125</a:t>
                      </a:r>
                      <a:endParaRPr sz="2100"/>
                    </a:p>
                  </a:txBody>
                  <a:tcPr marT="91425" marB="91425" marR="91425" marL="91425"/>
                </a:tc>
                <a:tc>
                  <a:txBody>
                    <a:bodyPr/>
                    <a:lstStyle/>
                    <a:p>
                      <a:pPr indent="0" lvl="0" marL="0" rtl="0" algn="ctr">
                        <a:spcBef>
                          <a:spcPts val="0"/>
                        </a:spcBef>
                        <a:spcAft>
                          <a:spcPts val="0"/>
                        </a:spcAft>
                        <a:buNone/>
                      </a:pPr>
                      <a:r>
                        <a:rPr lang="es-MX" sz="2100"/>
                        <a:t>16</a:t>
                      </a:r>
                      <a:endParaRPr sz="2100"/>
                    </a:p>
                  </a:txBody>
                  <a:tcPr marT="91425" marB="91425" marR="91425" marL="91425"/>
                </a:tc>
              </a:tr>
              <a:tr h="381000">
                <a:tc>
                  <a:txBody>
                    <a:bodyPr/>
                    <a:lstStyle/>
                    <a:p>
                      <a:pPr indent="0" lvl="0" marL="0" rtl="0" algn="l">
                        <a:spcBef>
                          <a:spcPts val="0"/>
                        </a:spcBef>
                        <a:spcAft>
                          <a:spcPts val="0"/>
                        </a:spcAft>
                        <a:buNone/>
                      </a:pPr>
                      <a:r>
                        <a:rPr lang="es-MX" sz="2100"/>
                        <a:t>Web of Science</a:t>
                      </a:r>
                      <a:endParaRPr sz="2100"/>
                    </a:p>
                  </a:txBody>
                  <a:tcPr marT="91425" marB="91425" marR="91425" marL="91425"/>
                </a:tc>
                <a:tc>
                  <a:txBody>
                    <a:bodyPr/>
                    <a:lstStyle/>
                    <a:p>
                      <a:pPr indent="0" lvl="0" marL="0" rtl="0" algn="ctr">
                        <a:spcBef>
                          <a:spcPts val="0"/>
                        </a:spcBef>
                        <a:spcAft>
                          <a:spcPts val="0"/>
                        </a:spcAft>
                        <a:buNone/>
                      </a:pPr>
                      <a:r>
                        <a:rPr lang="es-MX" sz="2100"/>
                        <a:t>33</a:t>
                      </a:r>
                      <a:endParaRPr sz="2100"/>
                    </a:p>
                  </a:txBody>
                  <a:tcPr marT="91425" marB="91425" marR="91425" marL="91425"/>
                </a:tc>
                <a:tc>
                  <a:txBody>
                    <a:bodyPr/>
                    <a:lstStyle/>
                    <a:p>
                      <a:pPr indent="0" lvl="0" marL="0" rtl="0" algn="ctr">
                        <a:spcBef>
                          <a:spcPts val="0"/>
                        </a:spcBef>
                        <a:spcAft>
                          <a:spcPts val="0"/>
                        </a:spcAft>
                        <a:buNone/>
                      </a:pPr>
                      <a:r>
                        <a:rPr lang="es-MX" sz="2100"/>
                        <a:t>1</a:t>
                      </a:r>
                      <a:endParaRPr sz="2100"/>
                    </a:p>
                  </a:txBody>
                  <a:tcPr marT="91425" marB="91425" marR="91425" marL="91425"/>
                </a:tc>
              </a:tr>
              <a:tr h="381000">
                <a:tc>
                  <a:txBody>
                    <a:bodyPr/>
                    <a:lstStyle/>
                    <a:p>
                      <a:pPr indent="0" lvl="0" marL="0" rtl="0" algn="l">
                        <a:spcBef>
                          <a:spcPts val="0"/>
                        </a:spcBef>
                        <a:spcAft>
                          <a:spcPts val="0"/>
                        </a:spcAft>
                        <a:buNone/>
                      </a:pPr>
                      <a:r>
                        <a:rPr lang="es-MX" sz="2100"/>
                        <a:t>SciELO</a:t>
                      </a:r>
                      <a:endParaRPr sz="2100"/>
                    </a:p>
                  </a:txBody>
                  <a:tcPr marT="91425" marB="91425" marR="91425" marL="91425"/>
                </a:tc>
                <a:tc>
                  <a:txBody>
                    <a:bodyPr/>
                    <a:lstStyle/>
                    <a:p>
                      <a:pPr indent="0" lvl="0" marL="0" rtl="0" algn="ctr">
                        <a:spcBef>
                          <a:spcPts val="0"/>
                        </a:spcBef>
                        <a:spcAft>
                          <a:spcPts val="0"/>
                        </a:spcAft>
                        <a:buNone/>
                      </a:pPr>
                      <a:r>
                        <a:rPr lang="es-MX" sz="2100"/>
                        <a:t>28</a:t>
                      </a:r>
                      <a:endParaRPr sz="2100"/>
                    </a:p>
                  </a:txBody>
                  <a:tcPr marT="91425" marB="91425" marR="91425" marL="91425"/>
                </a:tc>
                <a:tc>
                  <a:txBody>
                    <a:bodyPr/>
                    <a:lstStyle/>
                    <a:p>
                      <a:pPr indent="0" lvl="0" marL="0" rtl="0" algn="ctr">
                        <a:spcBef>
                          <a:spcPts val="0"/>
                        </a:spcBef>
                        <a:spcAft>
                          <a:spcPts val="0"/>
                        </a:spcAft>
                        <a:buNone/>
                      </a:pPr>
                      <a:r>
                        <a:rPr lang="es-MX" sz="2100"/>
                        <a:t>2</a:t>
                      </a:r>
                      <a:endParaRPr sz="2100"/>
                    </a:p>
                  </a:txBody>
                  <a:tcPr marT="91425" marB="91425" marR="91425" marL="91425"/>
                </a:tc>
              </a:tr>
              <a:tr h="381000">
                <a:tc>
                  <a:txBody>
                    <a:bodyPr/>
                    <a:lstStyle/>
                    <a:p>
                      <a:pPr indent="0" lvl="0" marL="0" rtl="0" algn="l">
                        <a:spcBef>
                          <a:spcPts val="0"/>
                        </a:spcBef>
                        <a:spcAft>
                          <a:spcPts val="0"/>
                        </a:spcAft>
                        <a:buNone/>
                      </a:pPr>
                      <a:r>
                        <a:rPr lang="es-MX" sz="2100"/>
                        <a:t>A través de referencias (ej. Connected Papers)</a:t>
                      </a:r>
                      <a:endParaRPr sz="2100"/>
                    </a:p>
                  </a:txBody>
                  <a:tcPr marT="91425" marB="91425" marR="91425" marL="91425"/>
                </a:tc>
                <a:tc>
                  <a:txBody>
                    <a:bodyPr/>
                    <a:lstStyle/>
                    <a:p>
                      <a:pPr indent="0" lvl="0" marL="0" rtl="0" algn="ctr">
                        <a:spcBef>
                          <a:spcPts val="0"/>
                        </a:spcBef>
                        <a:spcAft>
                          <a:spcPts val="0"/>
                        </a:spcAft>
                        <a:buNone/>
                      </a:pPr>
                      <a:r>
                        <a:rPr lang="es-MX" sz="2100"/>
                        <a:t>2</a:t>
                      </a:r>
                      <a:endParaRPr sz="2100"/>
                    </a:p>
                  </a:txBody>
                  <a:tcPr marT="91425" marB="91425" marR="91425" marL="91425"/>
                </a:tc>
                <a:tc>
                  <a:txBody>
                    <a:bodyPr/>
                    <a:lstStyle/>
                    <a:p>
                      <a:pPr indent="0" lvl="0" marL="0" rtl="0" algn="ctr">
                        <a:spcBef>
                          <a:spcPts val="0"/>
                        </a:spcBef>
                        <a:spcAft>
                          <a:spcPts val="0"/>
                        </a:spcAft>
                        <a:buNone/>
                      </a:pPr>
                      <a:r>
                        <a:rPr lang="es-MX" sz="2100"/>
                        <a:t>2</a:t>
                      </a:r>
                      <a:endParaRPr sz="2100"/>
                    </a:p>
                  </a:txBody>
                  <a:tcPr marT="91425" marB="91425" marR="91425" marL="91425"/>
                </a:tc>
              </a:tr>
              <a:tr h="381000">
                <a:tc>
                  <a:txBody>
                    <a:bodyPr/>
                    <a:lstStyle/>
                    <a:p>
                      <a:pPr indent="0" lvl="0" marL="0" rtl="0" algn="l">
                        <a:spcBef>
                          <a:spcPts val="0"/>
                        </a:spcBef>
                        <a:spcAft>
                          <a:spcPts val="0"/>
                        </a:spcAft>
                        <a:buNone/>
                      </a:pPr>
                      <a:r>
                        <a:rPr lang="es-MX" sz="2100"/>
                        <a:t>Total</a:t>
                      </a:r>
                      <a:endParaRPr sz="2100"/>
                    </a:p>
                  </a:txBody>
                  <a:tcPr marT="91425" marB="91425" marR="91425" marL="91425"/>
                </a:tc>
                <a:tc>
                  <a:txBody>
                    <a:bodyPr/>
                    <a:lstStyle/>
                    <a:p>
                      <a:pPr indent="0" lvl="0" marL="0" rtl="0" algn="ctr">
                        <a:spcBef>
                          <a:spcPts val="0"/>
                        </a:spcBef>
                        <a:spcAft>
                          <a:spcPts val="0"/>
                        </a:spcAft>
                        <a:buNone/>
                      </a:pPr>
                      <a:r>
                        <a:rPr lang="es-MX" sz="2100"/>
                        <a:t>188</a:t>
                      </a:r>
                      <a:endParaRPr sz="2100"/>
                    </a:p>
                  </a:txBody>
                  <a:tcPr marT="91425" marB="91425" marR="91425" marL="91425"/>
                </a:tc>
                <a:tc>
                  <a:txBody>
                    <a:bodyPr/>
                    <a:lstStyle/>
                    <a:p>
                      <a:pPr indent="0" lvl="0" marL="0" rtl="0" algn="ctr">
                        <a:spcBef>
                          <a:spcPts val="0"/>
                        </a:spcBef>
                        <a:spcAft>
                          <a:spcPts val="0"/>
                        </a:spcAft>
                        <a:buNone/>
                      </a:pPr>
                      <a:r>
                        <a:rPr lang="es-MX" sz="2100"/>
                        <a:t>23</a:t>
                      </a:r>
                      <a:endParaRPr sz="2100"/>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a98cdf218a_0_5"/>
          <p:cNvSpPr txBox="1"/>
          <p:nvPr>
            <p:ph type="title"/>
          </p:nvPr>
        </p:nvSpPr>
        <p:spPr>
          <a:xfrm>
            <a:off x="694950" y="137150"/>
            <a:ext cx="10552200" cy="8343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SzPts val="1800"/>
              <a:buNone/>
            </a:pPr>
            <a:r>
              <a:rPr lang="es-MX" sz="3800"/>
              <a:t>Estudios revisados (21 artículos)</a:t>
            </a:r>
            <a:endParaRPr sz="3800"/>
          </a:p>
        </p:txBody>
      </p:sp>
      <p:pic>
        <p:nvPicPr>
          <p:cNvPr id="165" name="Google Shape;165;ga98cdf218a_0_5"/>
          <p:cNvPicPr preferRelativeResize="0"/>
          <p:nvPr/>
        </p:nvPicPr>
        <p:blipFill rotWithShape="1">
          <a:blip r:embed="rId4">
            <a:alphaModFix/>
          </a:blip>
          <a:srcRect b="0" l="13358" r="19174" t="0"/>
          <a:stretch/>
        </p:blipFill>
        <p:spPr>
          <a:xfrm>
            <a:off x="285750" y="1171475"/>
            <a:ext cx="4841876" cy="5581748"/>
          </a:xfrm>
          <a:prstGeom prst="rect">
            <a:avLst/>
          </a:prstGeom>
          <a:noFill/>
          <a:ln>
            <a:noFill/>
          </a:ln>
        </p:spPr>
      </p:pic>
      <p:pic>
        <p:nvPicPr>
          <p:cNvPr id="166" name="Google Shape;166;ga98cdf218a_0_5"/>
          <p:cNvPicPr preferRelativeResize="0"/>
          <p:nvPr/>
        </p:nvPicPr>
        <p:blipFill rotWithShape="1">
          <a:blip r:embed="rId5">
            <a:alphaModFix/>
          </a:blip>
          <a:srcRect b="0" l="11860" r="11814" t="0"/>
          <a:stretch/>
        </p:blipFill>
        <p:spPr>
          <a:xfrm>
            <a:off x="6024275" y="1171475"/>
            <a:ext cx="5580542" cy="568652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a25bce9f06_0_15"/>
          <p:cNvSpPr txBox="1"/>
          <p:nvPr>
            <p:ph type="title"/>
          </p:nvPr>
        </p:nvSpPr>
        <p:spPr>
          <a:xfrm>
            <a:off x="649225" y="365125"/>
            <a:ext cx="10552200" cy="18219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s-MX" sz="4500"/>
              <a:t>¿En dónde hacen falta estudios de  investigación de huéspedes de mosquitos en América? </a:t>
            </a:r>
            <a:endParaRPr sz="4500"/>
          </a:p>
        </p:txBody>
      </p:sp>
      <p:sp>
        <p:nvSpPr>
          <p:cNvPr id="172" name="Google Shape;172;ga25bce9f06_0_15"/>
          <p:cNvSpPr txBox="1"/>
          <p:nvPr>
            <p:ph idx="1" type="body"/>
          </p:nvPr>
        </p:nvSpPr>
        <p:spPr>
          <a:xfrm>
            <a:off x="649225" y="2246425"/>
            <a:ext cx="10552200" cy="3934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MX"/>
              <a:t>En casi todo el </a:t>
            </a:r>
            <a:r>
              <a:rPr lang="es-MX"/>
              <a:t>continente</a:t>
            </a:r>
            <a:r>
              <a:rPr lang="es-MX"/>
              <a:t> americano (países con buena representación son EUA y Brasil)</a:t>
            </a:r>
            <a:endParaRPr/>
          </a:p>
          <a:p>
            <a:pPr indent="0" lvl="0" marL="0" rtl="0" algn="l">
              <a:spcBef>
                <a:spcPts val="1000"/>
              </a:spcBef>
              <a:spcAft>
                <a:spcPts val="0"/>
              </a:spcAft>
              <a:buNone/>
            </a:pPr>
            <a:r>
              <a:rPr lang="es-MX"/>
              <a:t>Esto permite hacer comparaciones de tipo de huéspedes de mosquitos bien representados entre EUA (costa oeste) y Brasil (</a:t>
            </a:r>
            <a:r>
              <a:rPr lang="es-MX"/>
              <a:t>São</a:t>
            </a:r>
            <a:r>
              <a:rPr lang="es-MX"/>
              <a:t> Paulo), pero falta mucha información del resto del continente</a:t>
            </a:r>
            <a:endParaRPr/>
          </a:p>
          <a:p>
            <a:pPr indent="0" lvl="0" marL="0" rtl="0" algn="l">
              <a:spcBef>
                <a:spcPts val="1000"/>
              </a:spcBef>
              <a:spcAft>
                <a:spcPts val="0"/>
              </a:spcAft>
              <a:buNone/>
            </a:pPr>
            <a:r>
              <a:rPr lang="es-MX"/>
              <a:t>Una principal limitación son las técnicas moleculares de identificación de los huéspedes: muchos artículos latinoamericanos (ej. recuperados de SciELO) no cuentan con un método molecular robusto (ej. ELISA) para la identificación del huésped a partir de la sangre ingerida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ga2ffe3f8c6_0_5"/>
          <p:cNvPicPr preferRelativeResize="0"/>
          <p:nvPr/>
        </p:nvPicPr>
        <p:blipFill>
          <a:blip r:embed="rId3">
            <a:alphaModFix/>
          </a:blip>
          <a:stretch>
            <a:fillRect/>
          </a:stretch>
        </p:blipFill>
        <p:spPr>
          <a:xfrm>
            <a:off x="509350" y="228600"/>
            <a:ext cx="5241281" cy="6553201"/>
          </a:xfrm>
          <a:prstGeom prst="rect">
            <a:avLst/>
          </a:prstGeom>
          <a:noFill/>
          <a:ln>
            <a:noFill/>
          </a:ln>
        </p:spPr>
      </p:pic>
      <p:pic>
        <p:nvPicPr>
          <p:cNvPr id="178" name="Google Shape;178;ga2ffe3f8c6_0_5"/>
          <p:cNvPicPr preferRelativeResize="0"/>
          <p:nvPr/>
        </p:nvPicPr>
        <p:blipFill>
          <a:blip r:embed="rId4">
            <a:alphaModFix/>
          </a:blip>
          <a:stretch>
            <a:fillRect/>
          </a:stretch>
        </p:blipFill>
        <p:spPr>
          <a:xfrm>
            <a:off x="6686950" y="228600"/>
            <a:ext cx="5241276" cy="6422600"/>
          </a:xfrm>
          <a:prstGeom prst="rect">
            <a:avLst/>
          </a:prstGeom>
          <a:noFill/>
          <a:ln>
            <a:noFill/>
          </a:ln>
        </p:spPr>
      </p:pic>
      <p:sp>
        <p:nvSpPr>
          <p:cNvPr id="179" name="Google Shape;179;ga2ffe3f8c6_0_5"/>
          <p:cNvSpPr txBox="1"/>
          <p:nvPr/>
        </p:nvSpPr>
        <p:spPr>
          <a:xfrm>
            <a:off x="5161150" y="413775"/>
            <a:ext cx="2176200" cy="6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2400">
                <a:latin typeface="Avenir"/>
                <a:ea typeface="Avenir"/>
                <a:cs typeface="Avenir"/>
                <a:sym typeface="Avenir"/>
              </a:rPr>
              <a:t>N = 67 spp.</a:t>
            </a:r>
            <a:endParaRPr sz="2400">
              <a:latin typeface="Avenir"/>
              <a:ea typeface="Avenir"/>
              <a:cs typeface="Avenir"/>
              <a:sym typeface="Avenir"/>
            </a:endParaRPr>
          </a:p>
        </p:txBody>
      </p:sp>
      <p:sp>
        <p:nvSpPr>
          <p:cNvPr id="180" name="Google Shape;180;ga2ffe3f8c6_0_5"/>
          <p:cNvSpPr txBox="1"/>
          <p:nvPr/>
        </p:nvSpPr>
        <p:spPr>
          <a:xfrm>
            <a:off x="3148425" y="2611225"/>
            <a:ext cx="2176200" cy="6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2400">
                <a:latin typeface="Avenir"/>
                <a:ea typeface="Avenir"/>
                <a:cs typeface="Avenir"/>
                <a:sym typeface="Avenir"/>
              </a:rPr>
              <a:t>n</a:t>
            </a:r>
            <a:r>
              <a:rPr lang="es-MX" sz="2400">
                <a:latin typeface="Avenir"/>
                <a:ea typeface="Avenir"/>
                <a:cs typeface="Avenir"/>
                <a:sym typeface="Avenir"/>
              </a:rPr>
              <a:t> = 33</a:t>
            </a:r>
            <a:endParaRPr sz="2400">
              <a:latin typeface="Avenir"/>
              <a:ea typeface="Avenir"/>
              <a:cs typeface="Avenir"/>
              <a:sym typeface="Avenir"/>
            </a:endParaRPr>
          </a:p>
        </p:txBody>
      </p:sp>
      <p:sp>
        <p:nvSpPr>
          <p:cNvPr id="181" name="Google Shape;181;ga2ffe3f8c6_0_5"/>
          <p:cNvSpPr txBox="1"/>
          <p:nvPr/>
        </p:nvSpPr>
        <p:spPr>
          <a:xfrm>
            <a:off x="9614100" y="2611225"/>
            <a:ext cx="2176200" cy="6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2400">
                <a:latin typeface="Avenir"/>
                <a:ea typeface="Avenir"/>
                <a:cs typeface="Avenir"/>
                <a:sym typeface="Avenir"/>
              </a:rPr>
              <a:t>n</a:t>
            </a:r>
            <a:r>
              <a:rPr lang="es-MX" sz="2400">
                <a:latin typeface="Avenir"/>
                <a:ea typeface="Avenir"/>
                <a:cs typeface="Avenir"/>
                <a:sym typeface="Avenir"/>
              </a:rPr>
              <a:t> = 50</a:t>
            </a:r>
            <a:endParaRPr sz="2400">
              <a:latin typeface="Avenir"/>
              <a:ea typeface="Avenir"/>
              <a:cs typeface="Avenir"/>
              <a:sym typeface="Aveni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gac7c0e1cb0_0_45"/>
          <p:cNvPicPr preferRelativeResize="0"/>
          <p:nvPr/>
        </p:nvPicPr>
        <p:blipFill rotWithShape="1">
          <a:blip r:embed="rId3">
            <a:alphaModFix/>
          </a:blip>
          <a:srcRect b="55873" l="0" r="12982" t="2832"/>
          <a:stretch/>
        </p:blipFill>
        <p:spPr>
          <a:xfrm>
            <a:off x="330675" y="197425"/>
            <a:ext cx="10838650" cy="5754701"/>
          </a:xfrm>
          <a:prstGeom prst="rect">
            <a:avLst/>
          </a:prstGeom>
          <a:noFill/>
          <a:ln>
            <a:noFill/>
          </a:ln>
        </p:spPr>
      </p:pic>
      <p:pic>
        <p:nvPicPr>
          <p:cNvPr id="187" name="Google Shape;187;gac7c0e1cb0_0_45"/>
          <p:cNvPicPr preferRelativeResize="0"/>
          <p:nvPr/>
        </p:nvPicPr>
        <p:blipFill rotWithShape="1">
          <a:blip r:embed="rId3">
            <a:alphaModFix/>
          </a:blip>
          <a:srcRect b="0" l="24230" r="10264" t="89011"/>
          <a:stretch/>
        </p:blipFill>
        <p:spPr>
          <a:xfrm>
            <a:off x="3358100" y="5952125"/>
            <a:ext cx="8529099" cy="7855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gac7c0e1cb0_0_53"/>
          <p:cNvPicPr preferRelativeResize="0"/>
          <p:nvPr/>
        </p:nvPicPr>
        <p:blipFill rotWithShape="1">
          <a:blip r:embed="rId4">
            <a:alphaModFix/>
          </a:blip>
          <a:srcRect b="0" l="0" r="0" t="44127"/>
          <a:stretch/>
        </p:blipFill>
        <p:spPr>
          <a:xfrm>
            <a:off x="1245525" y="172025"/>
            <a:ext cx="9700949" cy="664184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gac7c0e1cb0_0_29"/>
          <p:cNvPicPr preferRelativeResize="0"/>
          <p:nvPr/>
        </p:nvPicPr>
        <p:blipFill rotWithShape="1">
          <a:blip r:embed="rId3">
            <a:alphaModFix/>
          </a:blip>
          <a:srcRect b="60998" l="0" r="13651" t="0"/>
          <a:stretch/>
        </p:blipFill>
        <p:spPr>
          <a:xfrm>
            <a:off x="303100" y="0"/>
            <a:ext cx="11389198" cy="5984200"/>
          </a:xfrm>
          <a:prstGeom prst="rect">
            <a:avLst/>
          </a:prstGeom>
          <a:noFill/>
          <a:ln>
            <a:noFill/>
          </a:ln>
        </p:spPr>
      </p:pic>
      <p:pic>
        <p:nvPicPr>
          <p:cNvPr id="198" name="Google Shape;198;gac7c0e1cb0_0_29"/>
          <p:cNvPicPr preferRelativeResize="0"/>
          <p:nvPr/>
        </p:nvPicPr>
        <p:blipFill rotWithShape="1">
          <a:blip r:embed="rId3">
            <a:alphaModFix/>
          </a:blip>
          <a:srcRect b="0" l="0" r="17239" t="89454"/>
          <a:stretch/>
        </p:blipFill>
        <p:spPr>
          <a:xfrm>
            <a:off x="303100" y="6072475"/>
            <a:ext cx="10971701" cy="766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gab6d79b091_0_27"/>
          <p:cNvSpPr txBox="1"/>
          <p:nvPr>
            <p:ph type="title"/>
          </p:nvPr>
        </p:nvSpPr>
        <p:spPr>
          <a:xfrm>
            <a:off x="616625" y="4956017"/>
            <a:ext cx="10552200" cy="10518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s-MX"/>
              <a:t>Introducción</a:t>
            </a:r>
            <a:endParaRPr/>
          </a:p>
        </p:txBody>
      </p:sp>
      <p:pic>
        <p:nvPicPr>
          <p:cNvPr id="93" name="Google Shape;93;gab6d79b091_0_27"/>
          <p:cNvPicPr preferRelativeResize="0"/>
          <p:nvPr/>
        </p:nvPicPr>
        <p:blipFill>
          <a:blip r:embed="rId3">
            <a:alphaModFix/>
          </a:blip>
          <a:stretch>
            <a:fillRect/>
          </a:stretch>
        </p:blipFill>
        <p:spPr>
          <a:xfrm>
            <a:off x="1581063" y="273825"/>
            <a:ext cx="8623324" cy="48517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gac7c0e1cb0_0_41"/>
          <p:cNvPicPr preferRelativeResize="0"/>
          <p:nvPr/>
        </p:nvPicPr>
        <p:blipFill rotWithShape="1">
          <a:blip r:embed="rId3">
            <a:alphaModFix/>
          </a:blip>
          <a:srcRect b="0" l="0" r="17239" t="39109"/>
          <a:stretch/>
        </p:blipFill>
        <p:spPr>
          <a:xfrm>
            <a:off x="2210950" y="128900"/>
            <a:ext cx="7233826" cy="66547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gac7c0e1cb0_0_2"/>
          <p:cNvPicPr preferRelativeResize="0"/>
          <p:nvPr/>
        </p:nvPicPr>
        <p:blipFill rotWithShape="1">
          <a:blip r:embed="rId4">
            <a:alphaModFix/>
          </a:blip>
          <a:srcRect b="0" l="23960" r="0" t="0"/>
          <a:stretch/>
        </p:blipFill>
        <p:spPr>
          <a:xfrm>
            <a:off x="7760376" y="266675"/>
            <a:ext cx="3985377" cy="6553201"/>
          </a:xfrm>
          <a:prstGeom prst="rect">
            <a:avLst/>
          </a:prstGeom>
          <a:noFill/>
          <a:ln>
            <a:noFill/>
          </a:ln>
        </p:spPr>
      </p:pic>
      <p:sp>
        <p:nvSpPr>
          <p:cNvPr id="209" name="Google Shape;209;gac7c0e1cb0_0_2"/>
          <p:cNvSpPr txBox="1"/>
          <p:nvPr/>
        </p:nvSpPr>
        <p:spPr>
          <a:xfrm>
            <a:off x="412575" y="1689875"/>
            <a:ext cx="3140400" cy="35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MX" sz="2400">
                <a:latin typeface="Avenir"/>
                <a:ea typeface="Avenir"/>
                <a:cs typeface="Avenir"/>
                <a:sym typeface="Avenir"/>
              </a:rPr>
              <a:t>Sólo 16 de 67 especies de mosquitos registradas en los 23 artículos revisados fueron reportadas en ambientes antropizados y silvestres</a:t>
            </a:r>
            <a:endParaRPr sz="2400">
              <a:latin typeface="Avenir"/>
              <a:ea typeface="Avenir"/>
              <a:cs typeface="Avenir"/>
              <a:sym typeface="Avenir"/>
            </a:endParaRPr>
          </a:p>
        </p:txBody>
      </p:sp>
      <p:sp>
        <p:nvSpPr>
          <p:cNvPr id="210" name="Google Shape;210;gac7c0e1cb0_0_2"/>
          <p:cNvSpPr txBox="1"/>
          <p:nvPr/>
        </p:nvSpPr>
        <p:spPr>
          <a:xfrm>
            <a:off x="4338275" y="296375"/>
            <a:ext cx="3422100" cy="5170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i="1" lang="es-MX" sz="2000">
                <a:latin typeface="Avenir"/>
                <a:ea typeface="Avenir"/>
                <a:cs typeface="Avenir"/>
                <a:sym typeface="Avenir"/>
              </a:rPr>
              <a:t>Psorophora ferox</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Psorophora albigenu</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Mansonia titillans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Haemagogus leucocelaenus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Culex territans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Culex restuans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Culex quinquefasciatus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Culex erraticus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Coquillettidia venezuelensis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Anopheles darlingi</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Anopheles cruzii</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Aedes vexans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Aedes terrens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Aedes serratus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Aedes scapularis</a:t>
            </a:r>
            <a:endParaRPr i="1" sz="2000">
              <a:latin typeface="Avenir"/>
              <a:ea typeface="Avenir"/>
              <a:cs typeface="Avenir"/>
              <a:sym typeface="Avenir"/>
            </a:endParaRPr>
          </a:p>
          <a:p>
            <a:pPr indent="0" lvl="0" marL="0" rtl="0" algn="r">
              <a:lnSpc>
                <a:spcPct val="115000"/>
              </a:lnSpc>
              <a:spcBef>
                <a:spcPts val="0"/>
              </a:spcBef>
              <a:spcAft>
                <a:spcPts val="0"/>
              </a:spcAft>
              <a:buNone/>
            </a:pPr>
            <a:r>
              <a:rPr i="1" lang="es-MX" sz="2000">
                <a:latin typeface="Avenir"/>
                <a:ea typeface="Avenir"/>
                <a:cs typeface="Avenir"/>
                <a:sym typeface="Avenir"/>
              </a:rPr>
              <a:t>Aedes fulvus</a:t>
            </a:r>
            <a:endParaRPr i="1" sz="2000">
              <a:latin typeface="Avenir"/>
              <a:ea typeface="Avenir"/>
              <a:cs typeface="Avenir"/>
              <a:sym typeface="Avenir"/>
            </a:endParaRPr>
          </a:p>
          <a:p>
            <a:pPr indent="0" lvl="0" marL="0" rtl="0" algn="l">
              <a:lnSpc>
                <a:spcPct val="115000"/>
              </a:lnSpc>
              <a:spcBef>
                <a:spcPts val="0"/>
              </a:spcBef>
              <a:spcAft>
                <a:spcPts val="0"/>
              </a:spcAft>
              <a:buNone/>
            </a:pPr>
            <a:r>
              <a:t/>
            </a:r>
            <a:endParaRPr>
              <a:latin typeface="Avenir"/>
              <a:ea typeface="Avenir"/>
              <a:cs typeface="Avenir"/>
              <a:sym typeface="Avenir"/>
            </a:endParaRPr>
          </a:p>
          <a:p>
            <a:pPr indent="0" lvl="0" marL="0" rtl="0" algn="l">
              <a:lnSpc>
                <a:spcPct val="115000"/>
              </a:lnSpc>
              <a:spcBef>
                <a:spcPts val="0"/>
              </a:spcBef>
              <a:spcAft>
                <a:spcPts val="0"/>
              </a:spcAft>
              <a:buNone/>
            </a:pPr>
            <a:r>
              <a:t/>
            </a:r>
            <a:endParaRPr>
              <a:latin typeface="Avenir"/>
              <a:ea typeface="Avenir"/>
              <a:cs typeface="Avenir"/>
              <a:sym typeface="Avenir"/>
            </a:endParaRPr>
          </a:p>
          <a:p>
            <a:pPr indent="0" lvl="0" marL="0" rtl="0" algn="l">
              <a:lnSpc>
                <a:spcPct val="115000"/>
              </a:lnSpc>
              <a:spcBef>
                <a:spcPts val="0"/>
              </a:spcBef>
              <a:spcAft>
                <a:spcPts val="0"/>
              </a:spcAft>
              <a:buNone/>
            </a:pPr>
            <a:r>
              <a:t/>
            </a:r>
            <a:endParaRPr>
              <a:latin typeface="Avenir"/>
              <a:ea typeface="Avenir"/>
              <a:cs typeface="Avenir"/>
              <a:sym typeface="Aveni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a25bce9f06_0_20"/>
          <p:cNvSpPr txBox="1"/>
          <p:nvPr>
            <p:ph type="title"/>
          </p:nvPr>
        </p:nvSpPr>
        <p:spPr>
          <a:xfrm>
            <a:off x="649224" y="365124"/>
            <a:ext cx="10552200" cy="1499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s-MX"/>
              <a:t>¿El diseño experimental predominante es el adecuado?</a:t>
            </a:r>
            <a:endParaRPr/>
          </a:p>
        </p:txBody>
      </p:sp>
      <p:sp>
        <p:nvSpPr>
          <p:cNvPr id="216" name="Google Shape;216;ga25bce9f06_0_20"/>
          <p:cNvSpPr txBox="1"/>
          <p:nvPr>
            <p:ph idx="1" type="body"/>
          </p:nvPr>
        </p:nvSpPr>
        <p:spPr>
          <a:xfrm>
            <a:off x="649224" y="1984248"/>
            <a:ext cx="10552200" cy="41970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MX" sz="2300"/>
              <a:t>Con excepción de Abella-Medrano et al. (2018) ninguno de los trabajos revisados contaban con un diseño experimental a lo largo de un gradiente de antropización. </a:t>
            </a:r>
            <a:endParaRPr sz="2300"/>
          </a:p>
          <a:p>
            <a:pPr indent="0" lvl="0" marL="0" rtl="0" algn="l">
              <a:spcBef>
                <a:spcPts val="1000"/>
              </a:spcBef>
              <a:spcAft>
                <a:spcPts val="0"/>
              </a:spcAft>
              <a:buNone/>
            </a:pPr>
            <a:r>
              <a:rPr lang="es-MX" sz="2300"/>
              <a:t>14 de los 23 estudios se enfocan en un ambiente urbano o rural y no incluyeron un ambiente silvestre. </a:t>
            </a:r>
            <a:endParaRPr sz="2300"/>
          </a:p>
          <a:p>
            <a:pPr indent="0" lvl="0" marL="0" rtl="0" algn="l">
              <a:spcBef>
                <a:spcPts val="1000"/>
              </a:spcBef>
              <a:spcAft>
                <a:spcPts val="0"/>
              </a:spcAft>
              <a:buNone/>
            </a:pPr>
            <a:r>
              <a:rPr lang="es-MX" sz="2300"/>
              <a:t>13 de 23 estudios no incluyeron coordenadas por cada sitio de muestreo, sólo coordenadas generales o el nombre de la localidad. Sólo 4 de los 13 grupos de trabajo respondieron a nuestros correos solicitando las coordenadas. Exhortamos a la comunidad académica a compartir las coordenadas de sus sitios de muestreo (ej. como una tabla en material suplementario).</a:t>
            </a:r>
            <a:endParaRPr sz="23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a25bce9f06_0_30"/>
          <p:cNvSpPr txBox="1"/>
          <p:nvPr>
            <p:ph type="title"/>
          </p:nvPr>
        </p:nvSpPr>
        <p:spPr>
          <a:xfrm>
            <a:off x="684624" y="1700888"/>
            <a:ext cx="10552200" cy="2852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s-MX"/>
              <a:t>Conclusiones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a25bce9f06_0_25"/>
          <p:cNvSpPr txBox="1"/>
          <p:nvPr>
            <p:ph idx="1" type="body"/>
          </p:nvPr>
        </p:nvSpPr>
        <p:spPr>
          <a:xfrm>
            <a:off x="588000" y="151425"/>
            <a:ext cx="10552200" cy="5829000"/>
          </a:xfrm>
          <a:prstGeom prst="rect">
            <a:avLst/>
          </a:prstGeom>
        </p:spPr>
        <p:txBody>
          <a:bodyPr anchorCtr="0" anchor="t" bIns="45700" lIns="91425" spcFirstLastPara="1" rIns="91425" wrap="square" tIns="45700">
            <a:noAutofit/>
          </a:bodyPr>
          <a:lstStyle/>
          <a:p>
            <a:pPr indent="0" lvl="0" marL="457200" rtl="0" algn="l">
              <a:spcBef>
                <a:spcPts val="1000"/>
              </a:spcBef>
              <a:spcAft>
                <a:spcPts val="0"/>
              </a:spcAft>
              <a:buNone/>
            </a:pPr>
            <a:r>
              <a:rPr lang="es-MX"/>
              <a:t>A pesar de ser tan estudiados los mosquitos, hay muchas cuestiones de ecología que no se han explorado. A nivel Latinoamérica hay muchos huecos:</a:t>
            </a:r>
            <a:endParaRPr/>
          </a:p>
          <a:p>
            <a:pPr indent="0" lvl="0" marL="457200" rtl="0" algn="l">
              <a:spcBef>
                <a:spcPts val="1000"/>
              </a:spcBef>
              <a:spcAft>
                <a:spcPts val="0"/>
              </a:spcAft>
              <a:buNone/>
            </a:pPr>
            <a:r>
              <a:t/>
            </a:r>
            <a:endParaRPr/>
          </a:p>
          <a:p>
            <a:pPr indent="-342900" lvl="0" marL="457200" rtl="0" algn="l">
              <a:spcBef>
                <a:spcPts val="1000"/>
              </a:spcBef>
              <a:spcAft>
                <a:spcPts val="0"/>
              </a:spcAft>
              <a:buSzPts val="1800"/>
              <a:buAutoNum type="arabicPeriod"/>
            </a:pPr>
            <a:r>
              <a:rPr lang="es-MX"/>
              <a:t>Diseño experimental</a:t>
            </a:r>
            <a:endParaRPr/>
          </a:p>
          <a:p>
            <a:pPr indent="0" lvl="0" marL="457200" rtl="0" algn="l">
              <a:spcBef>
                <a:spcPts val="1000"/>
              </a:spcBef>
              <a:spcAft>
                <a:spcPts val="0"/>
              </a:spcAft>
              <a:buNone/>
            </a:pPr>
            <a:r>
              <a:t/>
            </a:r>
            <a:endParaRPr/>
          </a:p>
          <a:p>
            <a:pPr indent="-342900" lvl="0" marL="457200" rtl="0" algn="l">
              <a:spcBef>
                <a:spcPts val="1000"/>
              </a:spcBef>
              <a:spcAft>
                <a:spcPts val="0"/>
              </a:spcAft>
              <a:buSzPts val="1800"/>
              <a:buAutoNum type="arabicPeriod"/>
            </a:pPr>
            <a:r>
              <a:rPr lang="es-MX"/>
              <a:t>Sesgo hacia lugares antropizados</a:t>
            </a:r>
            <a:endParaRPr/>
          </a:p>
          <a:p>
            <a:pPr indent="0" lvl="0" marL="457200" rtl="0" algn="l">
              <a:spcBef>
                <a:spcPts val="1000"/>
              </a:spcBef>
              <a:spcAft>
                <a:spcPts val="0"/>
              </a:spcAft>
              <a:buNone/>
            </a:pPr>
            <a:r>
              <a:t/>
            </a:r>
            <a:endParaRPr/>
          </a:p>
          <a:p>
            <a:pPr indent="-342900" lvl="0" marL="457200" rtl="0" algn="l">
              <a:spcBef>
                <a:spcPts val="1000"/>
              </a:spcBef>
              <a:spcAft>
                <a:spcPts val="0"/>
              </a:spcAft>
              <a:buSzPts val="1800"/>
              <a:buAutoNum type="arabicPeriod"/>
            </a:pPr>
            <a:r>
              <a:rPr lang="es-MX"/>
              <a:t>Debido al enfoque a ciertos mosquitos vectores de enfermedades de interés (dengue) se descuida el estudio de otras especies vectores de otras enfermedades (virus de la encefalitis equina del este, virus del oeste del </a:t>
            </a:r>
            <a:r>
              <a:rPr lang="es-MX">
                <a:extLst>
                  <a:ext uri="http://customooxmlschemas.google.com/">
                    <go:slidesCustomData xmlns:go="http://customooxmlschemas.google.com/" textRoundtripDataId="3"/>
                  </a:ext>
                </a:extLst>
              </a:rPr>
              <a:t>Nilo</a:t>
            </a:r>
            <a:r>
              <a:rPr lang="es-MX"/>
              <a: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a26d6e3d03_1_0"/>
          <p:cNvSpPr txBox="1"/>
          <p:nvPr>
            <p:ph idx="1" type="body"/>
          </p:nvPr>
        </p:nvSpPr>
        <p:spPr>
          <a:xfrm>
            <a:off x="658775" y="398701"/>
            <a:ext cx="10552200" cy="60660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MX"/>
              <a:t>Lo que falta:</a:t>
            </a:r>
            <a:endParaRPr/>
          </a:p>
          <a:p>
            <a:pPr indent="0" lvl="0" marL="0" rtl="0" algn="l">
              <a:spcBef>
                <a:spcPts val="1000"/>
              </a:spcBef>
              <a:spcAft>
                <a:spcPts val="0"/>
              </a:spcAft>
              <a:buNone/>
            </a:pPr>
            <a:r>
              <a:rPr lang="es-MX"/>
              <a:t>Diapo 15: A</a:t>
            </a:r>
            <a:r>
              <a:rPr lang="es-MX"/>
              <a:t>gregar gráfica de barras donde las Y son el número de estudios y la X es una categórica con tres niveles urbano, rural, silvestre, urbano:rural, urbano:silvestre, rural:silvestre, urbano:rural:silvestre</a:t>
            </a:r>
            <a:endParaRPr/>
          </a:p>
          <a:p>
            <a:pPr indent="0" lvl="0" marL="0" rtl="0" algn="l">
              <a:spcBef>
                <a:spcPts val="1000"/>
              </a:spcBef>
              <a:spcAft>
                <a:spcPts val="0"/>
              </a:spcAft>
              <a:buNone/>
            </a:pPr>
            <a:r>
              <a:rPr lang="es-MX">
                <a:solidFill>
                  <a:srgbClr val="38761D"/>
                </a:solidFill>
              </a:rPr>
              <a:t>Diapo 13: mapa + nombres autores - </a:t>
            </a:r>
            <a:r>
              <a:rPr b="1" lang="es-MX">
                <a:solidFill>
                  <a:srgbClr val="38761D"/>
                </a:solidFill>
              </a:rPr>
              <a:t>listo</a:t>
            </a:r>
            <a:endParaRPr b="1">
              <a:solidFill>
                <a:srgbClr val="38761D"/>
              </a:solidFill>
            </a:endParaRPr>
          </a:p>
          <a:p>
            <a:pPr indent="0" lvl="0" marL="0" rtl="0" algn="l">
              <a:spcBef>
                <a:spcPts val="1000"/>
              </a:spcBef>
              <a:spcAft>
                <a:spcPts val="0"/>
              </a:spcAft>
              <a:buNone/>
            </a:pPr>
            <a:r>
              <a:rPr lang="es-MX">
                <a:solidFill>
                  <a:srgbClr val="38761D"/>
                </a:solidFill>
              </a:rPr>
              <a:t>Diapo nueva: Gráfica de barras en parejas (una barra para antropizado otra para silvestre), donde el eje de las Y es el número de huéspedes (riqueza de huéspedes) y la X es una variable categórica donde cada nivel es una especie de mosquito de la que se tenga registro de huéspedes tanto antropizados como silvestres - </a:t>
            </a:r>
            <a:r>
              <a:rPr b="1" lang="es-MX">
                <a:solidFill>
                  <a:srgbClr val="38761D"/>
                </a:solidFill>
              </a:rPr>
              <a:t>listo</a:t>
            </a:r>
            <a:endParaRPr b="1">
              <a:solidFill>
                <a:srgbClr val="38761D"/>
              </a:solidFill>
            </a:endParaRPr>
          </a:p>
          <a:p>
            <a:pPr indent="0" lvl="0" marL="0" rtl="0" algn="l">
              <a:spcBef>
                <a:spcPts val="1000"/>
              </a:spcBef>
              <a:spcAft>
                <a:spcPts val="0"/>
              </a:spcAft>
              <a:buNone/>
            </a:pPr>
            <a:r>
              <a:rPr lang="es-MX"/>
              <a:t>Diapo nueva: Gráfica de puntos donde el tamaño es la dimensión de la dieta</a:t>
            </a:r>
            <a:endParaRPr/>
          </a:p>
          <a:p>
            <a:pPr indent="0" lvl="0" marL="0" rtl="0" algn="l">
              <a:spcBef>
                <a:spcPts val="1000"/>
              </a:spcBef>
              <a:spcAft>
                <a:spcPts val="0"/>
              </a:spcAft>
              <a:buNone/>
            </a:pPr>
            <a:r>
              <a:rPr lang="es-MX"/>
              <a:t>Subir script y bases de datos del metanálisis viejito de Damián (el de REFAMA) -</a:t>
            </a:r>
            <a:r>
              <a:rPr b="1" lang="es-MX"/>
              <a:t> listo</a:t>
            </a:r>
            <a:endParaRPr b="1"/>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Clr>
                <a:schemeClr val="dk1"/>
              </a:buClr>
              <a:buSzPts val="1100"/>
              <a:buFont typeface="Arial"/>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a4d9911666_0_0"/>
          <p:cNvSpPr txBox="1"/>
          <p:nvPr>
            <p:ph type="title"/>
          </p:nvPr>
        </p:nvSpPr>
        <p:spPr>
          <a:xfrm>
            <a:off x="649224" y="161024"/>
            <a:ext cx="10552200" cy="14997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SzPts val="1800"/>
              <a:buNone/>
            </a:pPr>
            <a:r>
              <a:rPr lang="es-MX" sz="2800"/>
              <a:t>Ramasamy y Surendran (2016) reportaron asociaciones entre la antropización del hábitat y un incremento en el número de mosquitos vectores de enfermedades de importancia</a:t>
            </a:r>
            <a:endParaRPr sz="2600"/>
          </a:p>
        </p:txBody>
      </p:sp>
      <p:pic>
        <p:nvPicPr>
          <p:cNvPr id="99" name="Google Shape;99;ga4d9911666_0_0"/>
          <p:cNvPicPr preferRelativeResize="0"/>
          <p:nvPr/>
        </p:nvPicPr>
        <p:blipFill rotWithShape="1">
          <a:blip r:embed="rId3">
            <a:alphaModFix/>
          </a:blip>
          <a:srcRect b="30518" l="1819" r="8966" t="22202"/>
          <a:stretch/>
        </p:blipFill>
        <p:spPr>
          <a:xfrm>
            <a:off x="613000" y="2567763"/>
            <a:ext cx="10965998" cy="35114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id="104" name="Google Shape;104;gac7c0e1cb0_1_11"/>
          <p:cNvPicPr preferRelativeResize="0"/>
          <p:nvPr/>
        </p:nvPicPr>
        <p:blipFill>
          <a:blip r:embed="rId3">
            <a:alphaModFix/>
          </a:blip>
          <a:stretch>
            <a:fillRect/>
          </a:stretch>
        </p:blipFill>
        <p:spPr>
          <a:xfrm>
            <a:off x="261860" y="842741"/>
            <a:ext cx="7210599" cy="2497160"/>
          </a:xfrm>
          <a:prstGeom prst="rect">
            <a:avLst/>
          </a:prstGeom>
          <a:noFill/>
          <a:ln>
            <a:noFill/>
          </a:ln>
        </p:spPr>
      </p:pic>
      <p:pic>
        <p:nvPicPr>
          <p:cNvPr id="105" name="Google Shape;105;gac7c0e1cb0_1_11"/>
          <p:cNvPicPr preferRelativeResize="0"/>
          <p:nvPr/>
        </p:nvPicPr>
        <p:blipFill>
          <a:blip r:embed="rId4">
            <a:alphaModFix/>
          </a:blip>
          <a:stretch>
            <a:fillRect/>
          </a:stretch>
        </p:blipFill>
        <p:spPr>
          <a:xfrm>
            <a:off x="7778600" y="842751"/>
            <a:ext cx="3645375" cy="5172500"/>
          </a:xfrm>
          <a:prstGeom prst="rect">
            <a:avLst/>
          </a:prstGeom>
          <a:noFill/>
          <a:ln>
            <a:noFill/>
          </a:ln>
        </p:spPr>
      </p:pic>
      <p:pic>
        <p:nvPicPr>
          <p:cNvPr id="106" name="Google Shape;106;gac7c0e1cb0_1_11"/>
          <p:cNvPicPr preferRelativeResize="0"/>
          <p:nvPr/>
        </p:nvPicPr>
        <p:blipFill>
          <a:blip r:embed="rId5">
            <a:alphaModFix/>
          </a:blip>
          <a:stretch>
            <a:fillRect/>
          </a:stretch>
        </p:blipFill>
        <p:spPr>
          <a:xfrm>
            <a:off x="1358278" y="3612700"/>
            <a:ext cx="4737723" cy="2675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gac7c0e1cb0_0_22"/>
          <p:cNvSpPr txBox="1"/>
          <p:nvPr>
            <p:ph idx="1" type="body"/>
          </p:nvPr>
        </p:nvSpPr>
        <p:spPr>
          <a:xfrm>
            <a:off x="649225" y="544275"/>
            <a:ext cx="4308600" cy="5779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MX"/>
              <a:t>Un estudio en Sudáfrica llevado a cabo por Schrama y colaboradores (2020) reportó tendencias que permitieron </a:t>
            </a:r>
            <a:r>
              <a:rPr lang="es-MX"/>
              <a:t>vislumbrar</a:t>
            </a:r>
            <a:r>
              <a:rPr lang="es-MX"/>
              <a:t> cómo perturbaciones antropogénicas están fuertemente asociadas con un incremento en la abundancia de mosquitos y un </a:t>
            </a:r>
            <a:r>
              <a:rPr lang="es-MX"/>
              <a:t>recambio en la </a:t>
            </a:r>
            <a:r>
              <a:rPr lang="es-MX"/>
              <a:t>composición de la comunidad hacia especies vectores de enfermedades conocidas (ej. malaria).</a:t>
            </a:r>
            <a:endParaRPr/>
          </a:p>
        </p:txBody>
      </p:sp>
      <p:pic>
        <p:nvPicPr>
          <p:cNvPr id="112" name="Google Shape;112;gac7c0e1cb0_0_22"/>
          <p:cNvPicPr preferRelativeResize="0"/>
          <p:nvPr/>
        </p:nvPicPr>
        <p:blipFill>
          <a:blip r:embed="rId3">
            <a:alphaModFix/>
          </a:blip>
          <a:stretch>
            <a:fillRect/>
          </a:stretch>
        </p:blipFill>
        <p:spPr>
          <a:xfrm>
            <a:off x="5462650" y="416475"/>
            <a:ext cx="5353800" cy="6025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a25bce9f06_0_0"/>
          <p:cNvSpPr txBox="1"/>
          <p:nvPr>
            <p:ph idx="1" type="body"/>
          </p:nvPr>
        </p:nvSpPr>
        <p:spPr>
          <a:xfrm>
            <a:off x="649225" y="449300"/>
            <a:ext cx="4669500" cy="5731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MX" sz="2000"/>
              <a:t>Rose y colaboradores (2020) plantean que </a:t>
            </a:r>
            <a:r>
              <a:rPr i="1" lang="es-MX" sz="2000"/>
              <a:t>Aedes aegypti </a:t>
            </a:r>
            <a:r>
              <a:rPr lang="es-MX" sz="2000"/>
              <a:t>se alimenta de huéspedes humanos en lugares antropizados, como consecuencia de haberse adaptado a procrear en cuerpos de agua almacenados en estructuras creadas por el hombre (ej. cubetas, tinacos, llantas). Lo que a su vez le permitió sobrevivir en sitios donde utilizar cuerpos de agua artificiales era la única manera de sobrevivir temporadas de sequía prolongadas.</a:t>
            </a:r>
            <a:endParaRPr sz="2000"/>
          </a:p>
          <a:p>
            <a:pPr indent="0" lvl="0" marL="0" rtl="0" algn="l">
              <a:spcBef>
                <a:spcPts val="1000"/>
              </a:spcBef>
              <a:spcAft>
                <a:spcPts val="0"/>
              </a:spcAft>
              <a:buClr>
                <a:schemeClr val="dk1"/>
              </a:buClr>
              <a:buSzPts val="1100"/>
              <a:buFont typeface="Arial"/>
              <a:buNone/>
            </a:pPr>
            <a:r>
              <a:rPr lang="es-MX" sz="2000"/>
              <a:t>Este cambio en el patrón de alimentación ¿sucede con otras especies de mosquitos?, por ello nuestro objetivo fue:</a:t>
            </a:r>
            <a:endParaRPr sz="2000"/>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Clr>
                <a:schemeClr val="dk1"/>
              </a:buClr>
              <a:buSzPts val="1100"/>
              <a:buFont typeface="Arial"/>
              <a:buNone/>
            </a:pPr>
            <a:r>
              <a:t/>
            </a:r>
            <a:endParaRPr/>
          </a:p>
        </p:txBody>
      </p:sp>
      <p:pic>
        <p:nvPicPr>
          <p:cNvPr id="118" name="Google Shape;118;ga25bce9f06_0_0"/>
          <p:cNvPicPr preferRelativeResize="0"/>
          <p:nvPr/>
        </p:nvPicPr>
        <p:blipFill>
          <a:blip r:embed="rId4">
            <a:alphaModFix/>
          </a:blip>
          <a:stretch>
            <a:fillRect/>
          </a:stretch>
        </p:blipFill>
        <p:spPr>
          <a:xfrm>
            <a:off x="5768125" y="909798"/>
            <a:ext cx="5357475" cy="5342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ga25bce9f06_0_10"/>
          <p:cNvSpPr txBox="1"/>
          <p:nvPr>
            <p:ph type="title"/>
          </p:nvPr>
        </p:nvSpPr>
        <p:spPr>
          <a:xfrm>
            <a:off x="649225" y="365125"/>
            <a:ext cx="10552200" cy="882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s-MX"/>
              <a:t>Objetivos</a:t>
            </a:r>
            <a:endParaRPr/>
          </a:p>
        </p:txBody>
      </p:sp>
      <p:sp>
        <p:nvSpPr>
          <p:cNvPr id="124" name="Google Shape;124;ga25bce9f06_0_10"/>
          <p:cNvSpPr txBox="1"/>
          <p:nvPr>
            <p:ph idx="1" type="body"/>
          </p:nvPr>
        </p:nvSpPr>
        <p:spPr>
          <a:xfrm>
            <a:off x="649224" y="1330498"/>
            <a:ext cx="10552200" cy="41970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MX"/>
              <a:t>Identificar </a:t>
            </a:r>
            <a:r>
              <a:rPr lang="es-MX"/>
              <a:t>cuales son los huéspedes de los mosquitos en América, </a:t>
            </a:r>
            <a:r>
              <a:rPr lang="es-MX">
                <a:extLst>
                  <a:ext uri="http://customooxmlschemas.google.com/">
                    <go:slidesCustomData xmlns:go="http://customooxmlschemas.google.com/" textRoundtripDataId="0"/>
                  </a:ext>
                </a:extLst>
              </a:rPr>
              <a:t>e inferir si el cambio de dieta</a:t>
            </a:r>
            <a:r>
              <a:rPr lang="es-MX"/>
              <a:t> es a partir del recambio de diversidad de huéspedes entre ambientes antropizados y silvestres</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s-MX"/>
              <a:t>Particulares:</a:t>
            </a:r>
            <a:endParaRPr/>
          </a:p>
          <a:p>
            <a:pPr indent="-342900" lvl="0" marL="457200" rtl="0" algn="l">
              <a:spcBef>
                <a:spcPts val="1000"/>
              </a:spcBef>
              <a:spcAft>
                <a:spcPts val="0"/>
              </a:spcAft>
              <a:buSzPts val="1800"/>
              <a:buChar char="•"/>
            </a:pPr>
            <a:r>
              <a:rPr lang="es-MX"/>
              <a:t>Reconocer los lugares en los que falta investigación de huéspedes de mosquitos en América</a:t>
            </a:r>
            <a:endParaRPr/>
          </a:p>
          <a:p>
            <a:pPr indent="-342900" lvl="0" marL="457200" rtl="0" algn="l">
              <a:spcBef>
                <a:spcPts val="0"/>
              </a:spcBef>
              <a:spcAft>
                <a:spcPts val="0"/>
              </a:spcAft>
              <a:buSzPts val="1800"/>
              <a:buChar char="•"/>
            </a:pPr>
            <a:r>
              <a:rPr lang="es-MX"/>
              <a:t>Establecer si el diseño experimental de las investigaciones permiten determinar qué mosquitos persisten a lo largo de un gradiente de antropización y ver si sus huéspedes cambian</a:t>
            </a:r>
            <a:endParaRPr/>
          </a:p>
          <a:p>
            <a:pPr indent="0" lvl="0" marL="0" rtl="0" algn="l">
              <a:spcBef>
                <a:spcPts val="1000"/>
              </a:spcBef>
              <a:spcAft>
                <a:spcPts val="0"/>
              </a:spcAft>
              <a:buClr>
                <a:schemeClr val="dk1"/>
              </a:buClr>
              <a:buSzPts val="1100"/>
              <a:buFont typeface="Arial"/>
              <a:buNone/>
            </a:pPr>
            <a:r>
              <a:rPr lang="es-MX"/>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ab6d79b091_0_31"/>
          <p:cNvSpPr txBox="1"/>
          <p:nvPr>
            <p:ph type="title"/>
          </p:nvPr>
        </p:nvSpPr>
        <p:spPr>
          <a:xfrm>
            <a:off x="649224" y="365124"/>
            <a:ext cx="10552200" cy="14997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SzPts val="1800"/>
              <a:buNone/>
            </a:pPr>
            <a:r>
              <a:rPr lang="es-MX"/>
              <a:t>Justificación</a:t>
            </a:r>
            <a:endParaRPr/>
          </a:p>
        </p:txBody>
      </p:sp>
      <p:sp>
        <p:nvSpPr>
          <p:cNvPr id="130" name="Google Shape;130;gab6d79b091_0_31"/>
          <p:cNvSpPr txBox="1"/>
          <p:nvPr>
            <p:ph idx="1" type="body"/>
          </p:nvPr>
        </p:nvSpPr>
        <p:spPr>
          <a:xfrm>
            <a:off x="649224" y="1984248"/>
            <a:ext cx="10552200" cy="4197000"/>
          </a:xfrm>
          <a:prstGeom prst="rect">
            <a:avLst/>
          </a:prstGeom>
          <a:noFill/>
          <a:ln>
            <a:noFill/>
          </a:ln>
        </p:spPr>
        <p:txBody>
          <a:bodyPr anchorCtr="0" anchor="t" bIns="45700" lIns="91425" spcFirstLastPara="1" rIns="91425" wrap="square" tIns="45700">
            <a:noAutofit/>
          </a:bodyPr>
          <a:lstStyle/>
          <a:p>
            <a:pPr indent="-349250" lvl="0" marL="457200" rtl="0" algn="l">
              <a:spcBef>
                <a:spcPts val="1000"/>
              </a:spcBef>
              <a:spcAft>
                <a:spcPts val="0"/>
              </a:spcAft>
              <a:buClr>
                <a:srgbClr val="202124"/>
              </a:buClr>
              <a:buSzPts val="1900"/>
              <a:buFont typeface="Roboto"/>
              <a:buChar char="•"/>
            </a:pPr>
            <a:r>
              <a:rPr lang="es-MX"/>
              <a:t>Es necesario realizar una revisión de la diversidad de huéspedes de mosquitos </a:t>
            </a:r>
            <a:r>
              <a:rPr lang="es-MX"/>
              <a:t>en áreas donde enfermedades transmitidas por mosquitos sean endémicas, por ejemplo el continente americano, con énfasis en latinoamérica</a:t>
            </a:r>
            <a:endParaRPr/>
          </a:p>
          <a:p>
            <a:pPr indent="-342900" lvl="0" marL="457200" rtl="0" algn="l">
              <a:spcBef>
                <a:spcPts val="1000"/>
              </a:spcBef>
              <a:spcAft>
                <a:spcPts val="0"/>
              </a:spcAft>
              <a:buSzPts val="1800"/>
              <a:buChar char="•"/>
            </a:pPr>
            <a:r>
              <a:rPr lang="es-MX"/>
              <a:t>Los programas de monitoreo latinoamericano se enfocan en dengue y malaria, la dinámica de mosquitos vectores de otras enfermedades zoonóticas de importancia (de las cuales se tiene tanto </a:t>
            </a:r>
            <a:r>
              <a:rPr lang="es-MX">
                <a:extLst>
                  <a:ext uri="http://customooxmlschemas.google.com/">
                    <go:slidesCustomData xmlns:go="http://customooxmlschemas.google.com/" textRoundtripDataId="1"/>
                  </a:ext>
                </a:extLst>
              </a:rPr>
              <a:t>el</a:t>
            </a:r>
            <a:r>
              <a:rPr lang="es-MX"/>
              <a:t> ciclo selvático como urbano en América: virus del oeste del nilo, chikungunya) ha sido menos estudiada</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ab6d79b091_0_10"/>
          <p:cNvSpPr txBox="1"/>
          <p:nvPr>
            <p:ph type="title"/>
          </p:nvPr>
        </p:nvSpPr>
        <p:spPr>
          <a:xfrm>
            <a:off x="649224" y="1709738"/>
            <a:ext cx="10552200" cy="2852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s-MX"/>
              <a:t>Materiales y Métodos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lorBlockVTI">
  <a:themeElements>
    <a:clrScheme name="AnalogousFromRegularSeedRightStep">
      <a:dk1>
        <a:srgbClr val="000000"/>
      </a:dk1>
      <a:lt1>
        <a:srgbClr val="FFFFFF"/>
      </a:lt1>
      <a:dk2>
        <a:srgbClr val="41242A"/>
      </a:dk2>
      <a:lt2>
        <a:srgbClr val="E2E5E8"/>
      </a:lt2>
      <a:accent1>
        <a:srgbClr val="E78A29"/>
      </a:accent1>
      <a:accent2>
        <a:srgbClr val="AFA313"/>
      </a:accent2>
      <a:accent3>
        <a:srgbClr val="7EB01F"/>
      </a:accent3>
      <a:accent4>
        <a:srgbClr val="3CBA14"/>
      </a:accent4>
      <a:accent5>
        <a:srgbClr val="21BB3C"/>
      </a:accent5>
      <a:accent6>
        <a:srgbClr val="14B976"/>
      </a:accent6>
      <a:hlink>
        <a:srgbClr val="3F7EBF"/>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2020-09-18T21:01:16Z</dcterms:created>
  <dc:creator>Guadalupe López Nava</dc:creator>
</cp:coreProperties>
</file>